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2" r:id="rId1"/>
  </p:sldMasterIdLst>
  <p:notesMasterIdLst>
    <p:notesMasterId r:id="rId25"/>
  </p:notesMasterIdLst>
  <p:sldIdLst>
    <p:sldId id="256" r:id="rId2"/>
    <p:sldId id="285" r:id="rId3"/>
    <p:sldId id="286" r:id="rId4"/>
    <p:sldId id="259" r:id="rId5"/>
    <p:sldId id="258" r:id="rId6"/>
    <p:sldId id="257" r:id="rId7"/>
    <p:sldId id="305" r:id="rId8"/>
    <p:sldId id="306" r:id="rId9"/>
    <p:sldId id="294" r:id="rId10"/>
    <p:sldId id="296" r:id="rId11"/>
    <p:sldId id="293" r:id="rId12"/>
    <p:sldId id="288" r:id="rId13"/>
    <p:sldId id="292" r:id="rId14"/>
    <p:sldId id="302" r:id="rId15"/>
    <p:sldId id="301" r:id="rId16"/>
    <p:sldId id="303" r:id="rId17"/>
    <p:sldId id="309" r:id="rId18"/>
    <p:sldId id="310" r:id="rId19"/>
    <p:sldId id="308" r:id="rId20"/>
    <p:sldId id="311" r:id="rId21"/>
    <p:sldId id="312" r:id="rId22"/>
    <p:sldId id="272" r:id="rId23"/>
    <p:sldId id="284" r:id="rId2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2A00"/>
    <a:srgbClr val="FF33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4621" autoAdjust="0"/>
  </p:normalViewPr>
  <p:slideViewPr>
    <p:cSldViewPr snapToGrid="0">
      <p:cViewPr varScale="1">
        <p:scale>
          <a:sx n="93" d="100"/>
          <a:sy n="93" d="100"/>
        </p:scale>
        <p:origin x="456" y="72"/>
      </p:cViewPr>
      <p:guideLst/>
    </p:cSldViewPr>
  </p:slideViewPr>
  <p:outlineViewPr>
    <p:cViewPr>
      <p:scale>
        <a:sx n="33" d="100"/>
        <a:sy n="33" d="100"/>
      </p:scale>
      <p:origin x="0" y="-11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D0DC7E-6256-44F7-A6F0-B2C6E3C20584}" type="datetimeFigureOut">
              <a:rPr lang="es-ES" smtClean="0"/>
              <a:t>19/12/2024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90879-944F-4913-A801-479726D535A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5315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SLIDES_API62028226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SLIDES_API62028226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>
          <a:extLst>
            <a:ext uri="{FF2B5EF4-FFF2-40B4-BE49-F238E27FC236}">
              <a16:creationId xmlns:a16="http://schemas.microsoft.com/office/drawing/2014/main" id="{E4651B93-ABC4-CE03-D535-ABEC10DB7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SLIDES_API620282262_11:notes">
            <a:extLst>
              <a:ext uri="{FF2B5EF4-FFF2-40B4-BE49-F238E27FC236}">
                <a16:creationId xmlns:a16="http://schemas.microsoft.com/office/drawing/2014/main" id="{9B6588DE-CB22-BAC1-47B2-7AECAF3F5B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SLIDES_API620282262_11:notes">
            <a:extLst>
              <a:ext uri="{FF2B5EF4-FFF2-40B4-BE49-F238E27FC236}">
                <a16:creationId xmlns:a16="http://schemas.microsoft.com/office/drawing/2014/main" id="{88F7B1EA-9BB7-7A83-CF5B-5CB3937473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3695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SLIDES_API62028226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SLIDES_API62028226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E6D78-7A84-02E4-3F52-D4AD84BA4E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B10CF3-DA3A-CAC4-08EE-8B501568A7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89290-D74E-EF42-1F12-63164695D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41E-1CBB-48DE-8CE0-A621BBE7DB28}" type="datetimeFigureOut">
              <a:rPr lang="es-ES" smtClean="0"/>
              <a:t>19/12/2024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42F6A-ADC4-6A54-784B-3421E59FC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78F04-59EE-3140-042C-D5D481A90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2D5C-81EC-487D-985B-07F6FE9B92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6018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44C14-AD1A-6173-B707-EFFA77A4B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4941E2-417F-15E2-F870-3C9C3B4CCE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626F0-A892-58FB-968D-741DD1C7F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41E-1CBB-48DE-8CE0-A621BBE7DB28}" type="datetimeFigureOut">
              <a:rPr lang="es-ES" smtClean="0"/>
              <a:t>19/12/2024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A10F6-9944-8ECE-19B0-EADF007AA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ABC82-A039-4B71-95CE-3A7A9D500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2D5C-81EC-487D-985B-07F6FE9B92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8683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8182DC-DE7F-3AF1-7393-6BC6F97D7D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9E8871-0EF4-BF54-E146-CA81FFDEAB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4235E-8BCC-409A-1FF3-AD799ABD2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41E-1CBB-48DE-8CE0-A621BBE7DB28}" type="datetimeFigureOut">
              <a:rPr lang="es-ES" smtClean="0"/>
              <a:t>19/12/2024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1CB32-835E-F2DB-7405-01FC72434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9F9F7-CCFD-9D95-8F9F-2372BA8D1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2D5C-81EC-487D-985B-07F6FE9B92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0243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Bullet Points v1">
  <p:cSld name="Slide With Bullet Points v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"/>
          <p:cNvSpPr/>
          <p:nvPr/>
        </p:nvSpPr>
        <p:spPr>
          <a:xfrm>
            <a:off x="11148105" y="5396763"/>
            <a:ext cx="2117600" cy="2117600"/>
          </a:xfrm>
          <a:prstGeom prst="donut">
            <a:avLst>
              <a:gd name="adj" fmla="val 17041"/>
            </a:avLst>
          </a:prstGeom>
          <a:noFill/>
          <a:ln w="38100" cap="flat" cmpd="sng">
            <a:solidFill>
              <a:schemeClr val="lt1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55" name="Google Shape;255;p20"/>
          <p:cNvGrpSpPr/>
          <p:nvPr/>
        </p:nvGrpSpPr>
        <p:grpSpPr>
          <a:xfrm>
            <a:off x="3171556" y="-917625"/>
            <a:ext cx="3036717" cy="3036717"/>
            <a:chOff x="987244" y="313753"/>
            <a:chExt cx="555321" cy="555321"/>
          </a:xfrm>
        </p:grpSpPr>
        <p:grpSp>
          <p:nvGrpSpPr>
            <p:cNvPr id="256" name="Google Shape;256;p20"/>
            <p:cNvGrpSpPr/>
            <p:nvPr/>
          </p:nvGrpSpPr>
          <p:grpSpPr>
            <a:xfrm>
              <a:off x="1068575" y="395075"/>
              <a:ext cx="392675" cy="392675"/>
              <a:chOff x="458050" y="265600"/>
              <a:chExt cx="392675" cy="392675"/>
            </a:xfrm>
          </p:grpSpPr>
          <p:sp>
            <p:nvSpPr>
              <p:cNvPr id="257" name="Google Shape;257;p20"/>
              <p:cNvSpPr/>
              <p:nvPr/>
            </p:nvSpPr>
            <p:spPr>
              <a:xfrm>
                <a:off x="638050" y="265600"/>
                <a:ext cx="32700" cy="1353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258" name="Google Shape;258;p20"/>
              <p:cNvSpPr/>
              <p:nvPr/>
            </p:nvSpPr>
            <p:spPr>
              <a:xfrm>
                <a:off x="638050" y="522975"/>
                <a:ext cx="32700" cy="1353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259" name="Google Shape;259;p20"/>
              <p:cNvSpPr/>
              <p:nvPr/>
            </p:nvSpPr>
            <p:spPr>
              <a:xfrm rot="-5400000">
                <a:off x="509350" y="394275"/>
                <a:ext cx="32700" cy="1353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260" name="Google Shape;260;p20"/>
              <p:cNvSpPr/>
              <p:nvPr/>
            </p:nvSpPr>
            <p:spPr>
              <a:xfrm rot="-5400000">
                <a:off x="766725" y="394275"/>
                <a:ext cx="32700" cy="1353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  <p:grpSp>
          <p:nvGrpSpPr>
            <p:cNvPr id="261" name="Google Shape;261;p20"/>
            <p:cNvGrpSpPr/>
            <p:nvPr/>
          </p:nvGrpSpPr>
          <p:grpSpPr>
            <a:xfrm rot="-2700000">
              <a:off x="1068569" y="395078"/>
              <a:ext cx="392671" cy="392671"/>
              <a:chOff x="458050" y="265600"/>
              <a:chExt cx="392675" cy="392675"/>
            </a:xfrm>
          </p:grpSpPr>
          <p:sp>
            <p:nvSpPr>
              <p:cNvPr id="262" name="Google Shape;262;p20"/>
              <p:cNvSpPr/>
              <p:nvPr/>
            </p:nvSpPr>
            <p:spPr>
              <a:xfrm>
                <a:off x="638050" y="265600"/>
                <a:ext cx="32700" cy="1353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263" name="Google Shape;263;p20"/>
              <p:cNvSpPr/>
              <p:nvPr/>
            </p:nvSpPr>
            <p:spPr>
              <a:xfrm>
                <a:off x="638050" y="522975"/>
                <a:ext cx="32700" cy="1353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264" name="Google Shape;264;p20"/>
              <p:cNvSpPr/>
              <p:nvPr/>
            </p:nvSpPr>
            <p:spPr>
              <a:xfrm rot="-5400000">
                <a:off x="509350" y="394275"/>
                <a:ext cx="32700" cy="1353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265" name="Google Shape;265;p20"/>
              <p:cNvSpPr/>
              <p:nvPr/>
            </p:nvSpPr>
            <p:spPr>
              <a:xfrm rot="-5400000">
                <a:off x="766725" y="394275"/>
                <a:ext cx="32700" cy="1353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</p:grpSp>
      <p:sp>
        <p:nvSpPr>
          <p:cNvPr id="266" name="Google Shape;266;p20"/>
          <p:cNvSpPr/>
          <p:nvPr/>
        </p:nvSpPr>
        <p:spPr>
          <a:xfrm>
            <a:off x="-80867" y="3239200"/>
            <a:ext cx="5556800" cy="368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7" name="Google Shape;267;p20"/>
          <p:cNvSpPr txBox="1">
            <a:spLocks noGrp="1"/>
          </p:cNvSpPr>
          <p:nvPr>
            <p:ph type="title"/>
          </p:nvPr>
        </p:nvSpPr>
        <p:spPr>
          <a:xfrm>
            <a:off x="6219767" y="932133"/>
            <a:ext cx="5556800" cy="61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20"/>
          <p:cNvSpPr/>
          <p:nvPr/>
        </p:nvSpPr>
        <p:spPr>
          <a:xfrm>
            <a:off x="-80867" y="-114167"/>
            <a:ext cx="3147600" cy="33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9" name="Google Shape;269;p20"/>
          <p:cNvSpPr>
            <a:spLocks noGrp="1"/>
          </p:cNvSpPr>
          <p:nvPr>
            <p:ph type="pic" idx="2"/>
          </p:nvPr>
        </p:nvSpPr>
        <p:spPr>
          <a:xfrm>
            <a:off x="375767" y="356733"/>
            <a:ext cx="4635200" cy="61320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270" name="Google Shape;270;p20"/>
          <p:cNvSpPr/>
          <p:nvPr/>
        </p:nvSpPr>
        <p:spPr>
          <a:xfrm>
            <a:off x="-80867" y="6492700"/>
            <a:ext cx="456800" cy="42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1" name="Google Shape;271;p20"/>
          <p:cNvSpPr txBox="1">
            <a:spLocks noGrp="1"/>
          </p:cNvSpPr>
          <p:nvPr>
            <p:ph type="body" idx="1"/>
          </p:nvPr>
        </p:nvSpPr>
        <p:spPr>
          <a:xfrm>
            <a:off x="6313100" y="1945067"/>
            <a:ext cx="5463600" cy="345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69865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columns-v3 1 Image">
  <p:cSld name="Slide with 3 columns-v3 1 Image"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37"/>
          <p:cNvSpPr txBox="1">
            <a:spLocks noGrp="1"/>
          </p:cNvSpPr>
          <p:nvPr>
            <p:ph type="title"/>
          </p:nvPr>
        </p:nvSpPr>
        <p:spPr>
          <a:xfrm>
            <a:off x="644400" y="461533"/>
            <a:ext cx="10903200" cy="74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 sz="4533"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 sz="4533"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 sz="4533"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 sz="4533"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 sz="4533"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 sz="4533"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 sz="4533"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 sz="4533"/>
            </a:lvl9pPr>
          </a:lstStyle>
          <a:p>
            <a:endParaRPr/>
          </a:p>
        </p:txBody>
      </p:sp>
      <p:sp>
        <p:nvSpPr>
          <p:cNvPr id="822" name="Google Shape;822;p37"/>
          <p:cNvSpPr txBox="1">
            <a:spLocks noGrp="1"/>
          </p:cNvSpPr>
          <p:nvPr>
            <p:ph type="subTitle" idx="1"/>
          </p:nvPr>
        </p:nvSpPr>
        <p:spPr>
          <a:xfrm>
            <a:off x="1032700" y="3317967"/>
            <a:ext cx="2996800" cy="24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23" name="Google Shape;823;p37"/>
          <p:cNvSpPr txBox="1">
            <a:spLocks noGrp="1"/>
          </p:cNvSpPr>
          <p:nvPr>
            <p:ph type="body" idx="2"/>
          </p:nvPr>
        </p:nvSpPr>
        <p:spPr>
          <a:xfrm>
            <a:off x="1032700" y="3775871"/>
            <a:ext cx="2996800" cy="220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9792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24" name="Google Shape;824;p37"/>
          <p:cNvSpPr/>
          <p:nvPr/>
        </p:nvSpPr>
        <p:spPr>
          <a:xfrm flipH="1">
            <a:off x="10887967" y="77732"/>
            <a:ext cx="1509600" cy="1509600"/>
          </a:xfrm>
          <a:prstGeom prst="donut">
            <a:avLst>
              <a:gd name="adj" fmla="val 17041"/>
            </a:avLst>
          </a:prstGeom>
          <a:noFill/>
          <a:ln w="38100" cap="flat" cmpd="sng">
            <a:solidFill>
              <a:schemeClr val="lt1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825" name="Google Shape;825;p37"/>
          <p:cNvGrpSpPr/>
          <p:nvPr/>
        </p:nvGrpSpPr>
        <p:grpSpPr>
          <a:xfrm rot="-5400000">
            <a:off x="-1513386" y="3670527"/>
            <a:ext cx="4423039" cy="312464"/>
            <a:chOff x="-4640549" y="265600"/>
            <a:chExt cx="5491274" cy="392675"/>
          </a:xfrm>
        </p:grpSpPr>
        <p:sp>
          <p:nvSpPr>
            <p:cNvPr id="826" name="Google Shape;826;p37"/>
            <p:cNvSpPr/>
            <p:nvPr/>
          </p:nvSpPr>
          <p:spPr>
            <a:xfrm>
              <a:off x="638050" y="265600"/>
              <a:ext cx="32700" cy="1353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827" name="Google Shape;827;p37"/>
            <p:cNvSpPr/>
            <p:nvPr/>
          </p:nvSpPr>
          <p:spPr>
            <a:xfrm>
              <a:off x="638050" y="522975"/>
              <a:ext cx="32700" cy="1353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828" name="Google Shape;828;p37"/>
            <p:cNvSpPr/>
            <p:nvPr/>
          </p:nvSpPr>
          <p:spPr>
            <a:xfrm rot="-5400000">
              <a:off x="-2039849" y="-2155107"/>
              <a:ext cx="32700" cy="5234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829" name="Google Shape;829;p37"/>
            <p:cNvSpPr/>
            <p:nvPr/>
          </p:nvSpPr>
          <p:spPr>
            <a:xfrm rot="-5400000">
              <a:off x="766725" y="394275"/>
              <a:ext cx="32700" cy="1353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830" name="Google Shape;830;p37"/>
          <p:cNvSpPr txBox="1">
            <a:spLocks noGrp="1"/>
          </p:cNvSpPr>
          <p:nvPr>
            <p:ph type="subTitle" idx="3"/>
          </p:nvPr>
        </p:nvSpPr>
        <p:spPr>
          <a:xfrm>
            <a:off x="8626133" y="3318739"/>
            <a:ext cx="2996800" cy="24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31" name="Google Shape;831;p37"/>
          <p:cNvSpPr txBox="1">
            <a:spLocks noGrp="1"/>
          </p:cNvSpPr>
          <p:nvPr>
            <p:ph type="body" idx="4"/>
          </p:nvPr>
        </p:nvSpPr>
        <p:spPr>
          <a:xfrm>
            <a:off x="8626133" y="3817024"/>
            <a:ext cx="2996800" cy="220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9792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832" name="Google Shape;832;p37"/>
          <p:cNvGrpSpPr/>
          <p:nvPr/>
        </p:nvGrpSpPr>
        <p:grpSpPr>
          <a:xfrm rot="-5400000">
            <a:off x="6080049" y="3737612"/>
            <a:ext cx="4423039" cy="312464"/>
            <a:chOff x="-4640549" y="265600"/>
            <a:chExt cx="5491274" cy="392675"/>
          </a:xfrm>
        </p:grpSpPr>
        <p:sp>
          <p:nvSpPr>
            <p:cNvPr id="833" name="Google Shape;833;p37"/>
            <p:cNvSpPr/>
            <p:nvPr/>
          </p:nvSpPr>
          <p:spPr>
            <a:xfrm>
              <a:off x="638050" y="265600"/>
              <a:ext cx="32700" cy="1353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834" name="Google Shape;834;p37"/>
            <p:cNvSpPr/>
            <p:nvPr/>
          </p:nvSpPr>
          <p:spPr>
            <a:xfrm>
              <a:off x="638050" y="522975"/>
              <a:ext cx="32700" cy="1353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835" name="Google Shape;835;p37"/>
            <p:cNvSpPr/>
            <p:nvPr/>
          </p:nvSpPr>
          <p:spPr>
            <a:xfrm rot="-5400000">
              <a:off x="-2039849" y="-2155107"/>
              <a:ext cx="32700" cy="5234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836" name="Google Shape;836;p37"/>
            <p:cNvSpPr/>
            <p:nvPr/>
          </p:nvSpPr>
          <p:spPr>
            <a:xfrm rot="-5400000">
              <a:off x="766725" y="394275"/>
              <a:ext cx="32700" cy="1353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837" name="Google Shape;837;p37"/>
          <p:cNvSpPr txBox="1">
            <a:spLocks noGrp="1"/>
          </p:cNvSpPr>
          <p:nvPr>
            <p:ph type="subTitle" idx="5"/>
          </p:nvPr>
        </p:nvSpPr>
        <p:spPr>
          <a:xfrm>
            <a:off x="4829417" y="3317967"/>
            <a:ext cx="2996800" cy="24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38" name="Google Shape;838;p37"/>
          <p:cNvSpPr txBox="1">
            <a:spLocks noGrp="1"/>
          </p:cNvSpPr>
          <p:nvPr>
            <p:ph type="body" idx="6"/>
          </p:nvPr>
        </p:nvSpPr>
        <p:spPr>
          <a:xfrm>
            <a:off x="4829417" y="3775871"/>
            <a:ext cx="2996800" cy="220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9792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839" name="Google Shape;839;p37"/>
          <p:cNvGrpSpPr/>
          <p:nvPr/>
        </p:nvGrpSpPr>
        <p:grpSpPr>
          <a:xfrm rot="-5400000">
            <a:off x="2283331" y="3670527"/>
            <a:ext cx="4423039" cy="312464"/>
            <a:chOff x="-4640549" y="265600"/>
            <a:chExt cx="5491274" cy="392675"/>
          </a:xfrm>
        </p:grpSpPr>
        <p:sp>
          <p:nvSpPr>
            <p:cNvPr id="840" name="Google Shape;840;p37"/>
            <p:cNvSpPr/>
            <p:nvPr/>
          </p:nvSpPr>
          <p:spPr>
            <a:xfrm>
              <a:off x="638050" y="265600"/>
              <a:ext cx="32700" cy="1353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841" name="Google Shape;841;p37"/>
            <p:cNvSpPr/>
            <p:nvPr/>
          </p:nvSpPr>
          <p:spPr>
            <a:xfrm>
              <a:off x="638050" y="522975"/>
              <a:ext cx="32700" cy="1353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842" name="Google Shape;842;p37"/>
            <p:cNvSpPr/>
            <p:nvPr/>
          </p:nvSpPr>
          <p:spPr>
            <a:xfrm rot="-5400000">
              <a:off x="-2039849" y="-2155107"/>
              <a:ext cx="32700" cy="5234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843" name="Google Shape;843;p37"/>
            <p:cNvSpPr/>
            <p:nvPr/>
          </p:nvSpPr>
          <p:spPr>
            <a:xfrm rot="-5400000">
              <a:off x="766725" y="394275"/>
              <a:ext cx="32700" cy="1353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844" name="Google Shape;844;p37"/>
          <p:cNvSpPr>
            <a:spLocks noGrp="1"/>
          </p:cNvSpPr>
          <p:nvPr>
            <p:ph type="pic" idx="7"/>
          </p:nvPr>
        </p:nvSpPr>
        <p:spPr>
          <a:xfrm>
            <a:off x="1032700" y="1587333"/>
            <a:ext cx="2996800" cy="1509600"/>
          </a:xfrm>
          <a:prstGeom prst="rect">
            <a:avLst/>
          </a:prstGeom>
          <a:noFill/>
          <a:ln>
            <a:noFill/>
          </a:ln>
        </p:spPr>
      </p:sp>
      <p:sp>
        <p:nvSpPr>
          <p:cNvPr id="845" name="Google Shape;845;p37"/>
          <p:cNvSpPr>
            <a:spLocks noGrp="1"/>
          </p:cNvSpPr>
          <p:nvPr>
            <p:ph type="pic" idx="8"/>
          </p:nvPr>
        </p:nvSpPr>
        <p:spPr>
          <a:xfrm>
            <a:off x="4829433" y="1587333"/>
            <a:ext cx="2996800" cy="1509600"/>
          </a:xfrm>
          <a:prstGeom prst="rect">
            <a:avLst/>
          </a:prstGeom>
          <a:noFill/>
          <a:ln>
            <a:noFill/>
          </a:ln>
        </p:spPr>
      </p:sp>
      <p:sp>
        <p:nvSpPr>
          <p:cNvPr id="846" name="Google Shape;846;p37"/>
          <p:cNvSpPr>
            <a:spLocks noGrp="1"/>
          </p:cNvSpPr>
          <p:nvPr>
            <p:ph type="pic" idx="9"/>
          </p:nvPr>
        </p:nvSpPr>
        <p:spPr>
          <a:xfrm>
            <a:off x="8626167" y="1587333"/>
            <a:ext cx="2996800" cy="15096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611455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8">
          <p15:clr>
            <a:srgbClr val="E46962"/>
          </p15:clr>
        </p15:guide>
        <p15:guide id="2" pos="2282">
          <p15:clr>
            <a:srgbClr val="E46962"/>
          </p15:clr>
        </p15:guide>
        <p15:guide id="3" orient="horz" pos="1463">
          <p15:clr>
            <a:srgbClr val="E46962"/>
          </p15:clr>
        </p15:guide>
        <p15:guide id="4" pos="4075">
          <p15:clr>
            <a:srgbClr val="E46962"/>
          </p15:clr>
        </p15:guide>
        <p15:guide id="5" orient="horz" pos="1568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21CD4-4821-0C0F-048A-5A2180F77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87991-959C-9BB2-3171-07E065822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0F7AC-82FC-69AE-BC58-3BF7B95E9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41E-1CBB-48DE-8CE0-A621BBE7DB28}" type="datetimeFigureOut">
              <a:rPr lang="es-ES" smtClean="0"/>
              <a:t>19/12/2024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8FA7A-4A23-E4D9-0AEF-A6899C818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C64B7-4150-8F6E-A20A-9C05B2A4C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2D5C-81EC-487D-985B-07F6FE9B92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520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4D14C-A06F-4671-6D73-791DBC2E1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F4E90B-DA5A-CB94-A46C-9C6B90D70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1198E-57BE-D68F-DD03-9B95A6AFC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41E-1CBB-48DE-8CE0-A621BBE7DB28}" type="datetimeFigureOut">
              <a:rPr lang="es-ES" smtClean="0"/>
              <a:t>19/12/2024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454E3-862C-DDF4-3CD5-0D0A4AFCE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F3991-B903-670C-34CC-012678FFD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2D5C-81EC-487D-985B-07F6FE9B92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1244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BA471-0B04-130B-5A96-6BA967784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0195F-DB21-6A32-9632-4244F55C39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2C24E6-38D9-4B2E-B828-701652498E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7AB728-2AE5-C0E9-6647-ED7492F7B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41E-1CBB-48DE-8CE0-A621BBE7DB28}" type="datetimeFigureOut">
              <a:rPr lang="es-ES" smtClean="0"/>
              <a:t>19/12/2024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9BEF99-18ED-FEBD-C004-063BD8FAD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63CB92-D9F6-9B62-27B7-10AC7EF89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2D5C-81EC-487D-985B-07F6FE9B92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1654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8B52A-7999-A4D0-F4FB-08513D18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B3FBE7-D743-49BC-6EC6-0B325AB58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1F593F-D211-E737-C6C3-D6F2A394E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18601D-42FC-6039-5096-1B6E5B33E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E847D2-49D5-1EBB-8255-83C5877E2E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EF0CB6-99F0-02D7-60C1-E23C9E481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41E-1CBB-48DE-8CE0-A621BBE7DB28}" type="datetimeFigureOut">
              <a:rPr lang="es-ES" smtClean="0"/>
              <a:t>19/12/2024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7DB6FA-FED6-DB00-78A0-CC5288BA8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F8336A-343F-0804-D3C8-1148CEB2D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2D5C-81EC-487D-985B-07F6FE9B92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1381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18F25-EB42-73BD-FC15-A7B3E12BB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D068F0-DC02-9D0D-BDFD-0A6EE7B25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41E-1CBB-48DE-8CE0-A621BBE7DB28}" type="datetimeFigureOut">
              <a:rPr lang="es-ES" smtClean="0"/>
              <a:t>19/12/2024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51D81D-37FD-7187-F4B0-76049749C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8FF6BC-7C70-4FF9-C0BE-4F42CCE62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2D5C-81EC-487D-985B-07F6FE9B92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1767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2B2B66-D805-6433-7B18-EC3847584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41E-1CBB-48DE-8CE0-A621BBE7DB28}" type="datetimeFigureOut">
              <a:rPr lang="es-ES" smtClean="0"/>
              <a:t>19/12/2024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E829BA-8F67-1B03-DBAB-2DFA5C76A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36CC5-BC72-AEBB-20BA-5DC1DE189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2D5C-81EC-487D-985B-07F6FE9B92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930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23599-F629-F16F-0C41-35EA781D4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641A4-44BA-27BF-F8D5-D98D0FADF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A70B6-B0ED-55EE-62AC-800725CCA8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0BFA63-8A54-8713-A647-E9CEF4092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41E-1CBB-48DE-8CE0-A621BBE7DB28}" type="datetimeFigureOut">
              <a:rPr lang="es-ES" smtClean="0"/>
              <a:t>19/12/2024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E59015-F828-1276-B8AC-48E6B05A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8543CD-C2E3-243D-B461-6599B9F2B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2D5C-81EC-487D-985B-07F6FE9B92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8738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126D6-0777-6BE0-D6BC-16A161943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B41EF3-E7AA-1242-3F94-EEBA0BE3A2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E7574D-D1E5-1CFE-C4AF-D3FA26135C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D9E0E0-C89D-766B-5CFE-226C70EB3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41E-1CBB-48DE-8CE0-A621BBE7DB28}" type="datetimeFigureOut">
              <a:rPr lang="es-ES" smtClean="0"/>
              <a:t>19/12/2024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036214-4789-B403-73EB-328A6100F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57D2D8-3A5C-1E4B-FAE1-86BD9932A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2D5C-81EC-487D-985B-07F6FE9B92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7348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186508-67BC-27FF-3033-ECEB4BE0A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615FF-E4C0-7692-BDAD-865A30C4D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38EE8-B4DF-3F1B-26CF-E4A9F10947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6341E-1CBB-48DE-8CE0-A621BBE7DB28}" type="datetimeFigureOut">
              <a:rPr lang="es-ES" smtClean="0"/>
              <a:t>19/12/2024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A5F6E-9D33-25E5-1843-E39288A81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D3AF8-EAE4-FA92-9ECF-DD4A205324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22D5C-81EC-487D-985B-07F6FE9B92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9842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11876"/>
            <a:ext cx="5218495" cy="2421924"/>
          </a:xfrm>
        </p:spPr>
        <p:txBody>
          <a:bodyPr>
            <a:noAutofit/>
          </a:bodyPr>
          <a:lstStyle/>
          <a:p>
            <a:pPr algn="ctr"/>
            <a:r>
              <a:rPr lang="en" sz="6600" b="1" dirty="0">
                <a:solidFill>
                  <a:schemeClr val="accent1">
                    <a:lumMod val="50000"/>
                  </a:schemeClr>
                </a:solidFill>
              </a:rPr>
              <a:t>Air Quality Prediction</a:t>
            </a:r>
            <a:br>
              <a:rPr lang="en" sz="66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" sz="6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s-ES" sz="6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279693"/>
            <a:ext cx="5288692" cy="1538416"/>
          </a:xfrm>
        </p:spPr>
        <p:txBody>
          <a:bodyPr>
            <a:normAutofit/>
          </a:bodyPr>
          <a:lstStyle/>
          <a:p>
            <a:pPr algn="ctr"/>
            <a:r>
              <a:rPr lang="e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Predicting AQI based on pollutant levels (CO, O3, NO2, SO2, PM10, PM2.5) 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0CCF27C-2736-C212-AFA2-E4AAA99ACB6F}"/>
              </a:ext>
            </a:extLst>
          </p:cNvPr>
          <p:cNvSpPr txBox="1">
            <a:spLocks/>
          </p:cNvSpPr>
          <p:nvPr/>
        </p:nvSpPr>
        <p:spPr>
          <a:xfrm>
            <a:off x="41013" y="5799437"/>
            <a:ext cx="4022124" cy="7784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Arman </a:t>
            </a:r>
            <a:r>
              <a:rPr lang="en-US" sz="1600" dirty="0" err="1"/>
              <a:t>Ghaziaskari</a:t>
            </a:r>
            <a:r>
              <a:rPr lang="en-US" sz="1600" dirty="0"/>
              <a:t> Naeini</a:t>
            </a:r>
          </a:p>
          <a:p>
            <a:pPr algn="l"/>
            <a:r>
              <a:rPr lang="en-US" sz="1600" dirty="0"/>
              <a:t>December 2024</a:t>
            </a:r>
          </a:p>
        </p:txBody>
      </p:sp>
      <p:sp>
        <p:nvSpPr>
          <p:cNvPr id="10" name="AutoShape 2" descr="DALL·E 2024-11-08 18.35.44 - Create a professional, visually engaging infographic that showcases global university rankings from 2014 to 2024, focusing on key metrics_ world rank,.webp (1792×1024)">
            <a:extLst>
              <a:ext uri="{FF2B5EF4-FFF2-40B4-BE49-F238E27FC236}">
                <a16:creationId xmlns:a16="http://schemas.microsoft.com/office/drawing/2014/main" id="{53ADB075-9F07-F897-41DD-E0FD23BA9C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1" name="AutoShape 4" descr="DALL·E 2024-11-08 18.35.44 - Create a professional, visually engaging infographic that showcases global university rankings from 2014 to 2024, focusing on key metrics_ world rank,.webp (1792×1024)">
            <a:extLst>
              <a:ext uri="{FF2B5EF4-FFF2-40B4-BE49-F238E27FC236}">
                <a16:creationId xmlns:a16="http://schemas.microsoft.com/office/drawing/2014/main" id="{B9B89A76-6E2F-CAD1-63D1-A5B0A9B10F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8029F5-09A3-D43C-DC55-D4D42AADB8B1}"/>
              </a:ext>
            </a:extLst>
          </p:cNvPr>
          <p:cNvSpPr txBox="1"/>
          <p:nvPr/>
        </p:nvSpPr>
        <p:spPr>
          <a:xfrm>
            <a:off x="2990335" y="4057820"/>
            <a:ext cx="6178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A970D0-E6E5-3CAD-8EA1-573B0ACB6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495" y="3276600"/>
            <a:ext cx="6973505" cy="3581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8BD559C-2CCE-B171-5884-1E637B43A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495" y="10318"/>
            <a:ext cx="6982627" cy="684077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4666D-A2B7-8085-D7A9-20A87222A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s-ES" b="1" dirty="0" err="1"/>
              <a:t>Regression</a:t>
            </a:r>
            <a:endParaRPr lang="es-E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B15E08-91F4-4271-C326-1114E734A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8270F0-8E2D-0490-0254-94F84DE1C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3300"/>
            <a:ext cx="11330577" cy="58547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BE0B369-E08C-6871-27B8-A963D133AEB7}"/>
              </a:ext>
            </a:extLst>
          </p:cNvPr>
          <p:cNvSpPr/>
          <p:nvPr/>
        </p:nvSpPr>
        <p:spPr>
          <a:xfrm>
            <a:off x="5817561" y="4529137"/>
            <a:ext cx="5667633" cy="1325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940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A6921-55CE-5A36-84BB-920BB1592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1890"/>
            <a:ext cx="10515600" cy="1325563"/>
          </a:xfrm>
        </p:spPr>
        <p:txBody>
          <a:bodyPr/>
          <a:lstStyle/>
          <a:p>
            <a:r>
              <a:rPr lang="es-ES" b="1" dirty="0" err="1"/>
              <a:t>Regression</a:t>
            </a:r>
            <a:endParaRPr lang="es-E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3EEA2E-AA79-7AF9-54FE-CCFDE5EF0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6" y="792479"/>
            <a:ext cx="7921440" cy="5032979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216AFB6-DF1C-21EF-E61F-988E0104E6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183616"/>
              </p:ext>
            </p:extLst>
          </p:nvPr>
        </p:nvGraphicFramePr>
        <p:xfrm>
          <a:off x="8779510" y="4846320"/>
          <a:ext cx="3244850" cy="20030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50760">
                  <a:extLst>
                    <a:ext uri="{9D8B030D-6E8A-4147-A177-3AD203B41FA5}">
                      <a16:colId xmlns:a16="http://schemas.microsoft.com/office/drawing/2014/main" val="3527718895"/>
                    </a:ext>
                  </a:extLst>
                </a:gridCol>
                <a:gridCol w="1694090">
                  <a:extLst>
                    <a:ext uri="{9D8B030D-6E8A-4147-A177-3AD203B41FA5}">
                      <a16:colId xmlns:a16="http://schemas.microsoft.com/office/drawing/2014/main" val="3495062987"/>
                    </a:ext>
                  </a:extLst>
                </a:gridCol>
              </a:tblGrid>
              <a:tr h="2861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 err="1">
                          <a:effectLst/>
                        </a:rPr>
                        <a:t>Feature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Importance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76541281"/>
                  </a:ext>
                </a:extLst>
              </a:tr>
              <a:tr h="2861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PM2.5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0.697276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66358028"/>
                  </a:ext>
                </a:extLst>
              </a:tr>
              <a:tr h="2861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CO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>
                          <a:effectLst/>
                        </a:rPr>
                        <a:t>0.105519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37761689"/>
                  </a:ext>
                </a:extLst>
              </a:tr>
              <a:tr h="2861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NO2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>
                          <a:effectLst/>
                        </a:rPr>
                        <a:t>0.063716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1288131"/>
                  </a:ext>
                </a:extLst>
              </a:tr>
              <a:tr h="2861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O3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>
                          <a:effectLst/>
                        </a:rPr>
                        <a:t>0.053219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97183188"/>
                  </a:ext>
                </a:extLst>
              </a:tr>
              <a:tr h="2861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PM10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0.053100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69896803"/>
                  </a:ext>
                </a:extLst>
              </a:tr>
              <a:tr h="2861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SO2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>
                          <a:effectLst/>
                        </a:rPr>
                        <a:t>0.027170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9325758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9B93FBD-0F96-9C4E-FC7A-94C07896F7F2}"/>
              </a:ext>
            </a:extLst>
          </p:cNvPr>
          <p:cNvSpPr txBox="1"/>
          <p:nvPr/>
        </p:nvSpPr>
        <p:spPr>
          <a:xfrm>
            <a:off x="1934211" y="6065521"/>
            <a:ext cx="29565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s-ES" sz="28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2800" b="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Gradient</a:t>
            </a:r>
            <a:r>
              <a:rPr lang="es-ES" sz="28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2800" b="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Boosting</a:t>
            </a:r>
            <a:r>
              <a:rPr lang="es-ES" sz="28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D29E4F-DAEC-2C18-41E7-F66BDB44DEBE}"/>
              </a:ext>
            </a:extLst>
          </p:cNvPr>
          <p:cNvSpPr txBox="1"/>
          <p:nvPr/>
        </p:nvSpPr>
        <p:spPr>
          <a:xfrm>
            <a:off x="8022352" y="1183673"/>
            <a:ext cx="416964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Controlling PM2.5 emissions should be the primary focus for improving air quality. </a:t>
            </a:r>
          </a:p>
          <a:p>
            <a:endParaRPr lang="en-US" dirty="0"/>
          </a:p>
          <a:p>
            <a:r>
              <a:rPr lang="en-US" dirty="0"/>
              <a:t> CO's contribution highlights the need to monitor traffic emissions and combustion activities more closely.</a:t>
            </a:r>
          </a:p>
          <a:p>
            <a:endParaRPr lang="en-US" dirty="0"/>
          </a:p>
          <a:p>
            <a:r>
              <a:rPr lang="en-US" dirty="0"/>
              <a:t>NO2 (Nitrogen Dioxide), O3 (Ozone), and PM10 have relatively low importances.</a:t>
            </a:r>
          </a:p>
          <a:p>
            <a:r>
              <a:rPr lang="en-US" dirty="0"/>
              <a:t>These pollutants still influence air quality but are less significant compared to PM2.5.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59123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AD620-31A0-DAC8-F751-3A4A6E770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4C18F-E8FD-3752-A02D-787CE342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73599"/>
            <a:ext cx="10515600" cy="1325563"/>
          </a:xfrm>
        </p:spPr>
        <p:txBody>
          <a:bodyPr/>
          <a:lstStyle/>
          <a:p>
            <a:r>
              <a:rPr lang="es-ES" b="1" dirty="0" err="1"/>
              <a:t>Classification</a:t>
            </a:r>
            <a:endParaRPr lang="es-ES" b="1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3115396-8FBC-37C2-6998-E7388D2AAE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608315"/>
              </p:ext>
            </p:extLst>
          </p:nvPr>
        </p:nvGraphicFramePr>
        <p:xfrm>
          <a:off x="0" y="536786"/>
          <a:ext cx="12024359" cy="6471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9679">
                  <a:extLst>
                    <a:ext uri="{9D8B030D-6E8A-4147-A177-3AD203B41FA5}">
                      <a16:colId xmlns:a16="http://schemas.microsoft.com/office/drawing/2014/main" val="189576142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770008535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340363045"/>
                    </a:ext>
                  </a:extLst>
                </a:gridCol>
                <a:gridCol w="1082040">
                  <a:extLst>
                    <a:ext uri="{9D8B030D-6E8A-4147-A177-3AD203B41FA5}">
                      <a16:colId xmlns:a16="http://schemas.microsoft.com/office/drawing/2014/main" val="3867568301"/>
                    </a:ext>
                  </a:extLst>
                </a:gridCol>
                <a:gridCol w="1051561">
                  <a:extLst>
                    <a:ext uri="{9D8B030D-6E8A-4147-A177-3AD203B41FA5}">
                      <a16:colId xmlns:a16="http://schemas.microsoft.com/office/drawing/2014/main" val="1088541123"/>
                    </a:ext>
                  </a:extLst>
                </a:gridCol>
                <a:gridCol w="6309359">
                  <a:extLst>
                    <a:ext uri="{9D8B030D-6E8A-4147-A177-3AD203B41FA5}">
                      <a16:colId xmlns:a16="http://schemas.microsoft.com/office/drawing/2014/main" val="3935846739"/>
                    </a:ext>
                  </a:extLst>
                </a:gridCol>
              </a:tblGrid>
              <a:tr h="5503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Model</a:t>
                      </a:r>
                      <a:endParaRPr lang="es-ES" dirty="0"/>
                    </a:p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i="0" kern="1200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Accuracy</a:t>
                      </a:r>
                      <a:endParaRPr lang="es-ES" sz="1800" b="0" i="0" kern="1200" dirty="0">
                        <a:solidFill>
                          <a:srgbClr val="FFFFFF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F1-score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ROC AUC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Recall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Best Params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376009"/>
                  </a:ext>
                </a:extLst>
              </a:tr>
              <a:tr h="7862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Gradient Boosting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0.9426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0.9840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0.7251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0.7222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learning_rate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0.1, 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max_depth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7, 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n_estimators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100, 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subsample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0.8}</a:t>
                      </a:r>
                      <a:endParaRPr lang="es-ES" dirty="0"/>
                    </a:p>
                    <a:p>
                      <a:pPr algn="ctr"/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359914"/>
                  </a:ext>
                </a:extLst>
              </a:tr>
              <a:tr h="7862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XGBoost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0.9330 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0.9715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0.7285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0.7266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colsample_bytree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0.8, 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learning_rate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0.1, 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max_depth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7, 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n_estimators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50, 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subsample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0.8</a:t>
                      </a:r>
                      <a:endParaRPr lang="es-ES" dirty="0"/>
                    </a:p>
                    <a:p>
                      <a:pPr algn="ctr"/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226310"/>
                  </a:ext>
                </a:extLst>
              </a:tr>
              <a:tr h="102213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 Forest</a:t>
                      </a:r>
                      <a:endParaRPr lang="es-ES" sz="18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0.9282 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0.9897</a:t>
                      </a:r>
                      <a:endParaRPr lang="es-E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0.7219</a:t>
                      </a:r>
                      <a:endParaRPr lang="es-ES" sz="18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0.7103</a:t>
                      </a:r>
                      <a:endParaRPr lang="es-ES" sz="18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max_depth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max_features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sqrt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, 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min_samples_leaf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1, 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min_samples_split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2, 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n_estimators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200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08974"/>
                  </a:ext>
                </a:extLst>
              </a:tr>
              <a:tr h="7862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0.9258 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0.9444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0.9268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0.9131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metric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euclidean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, 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n_neighbors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1, 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weights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uniform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198263"/>
                  </a:ext>
                </a:extLst>
              </a:tr>
              <a:tr h="7862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Decision Tree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0.9067 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0.8367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0.7081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0.7029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criterion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entropy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,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max_depth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min_samples_leaf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1, 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min_samples_split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2}</a:t>
                      </a:r>
                      <a:endParaRPr lang="es-ES" dirty="0"/>
                    </a:p>
                    <a:p>
                      <a:pPr algn="ctr"/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803870"/>
                  </a:ext>
                </a:extLst>
              </a:tr>
              <a:tr h="5503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SVC</a:t>
                      </a:r>
                      <a:endParaRPr lang="es-ES" sz="18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0.8612 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0.9707</a:t>
                      </a:r>
                      <a:endParaRPr lang="es-ES" sz="18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0.6777</a:t>
                      </a:r>
                      <a:endParaRPr lang="es-ES" sz="18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0.6713</a:t>
                      </a:r>
                      <a:endParaRPr lang="es-ES" sz="18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 : 10,   gamma :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, 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kernel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rbf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s-ES" dirty="0"/>
                    </a:p>
                    <a:p>
                      <a:pPr algn="ctr"/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156551"/>
                  </a:ext>
                </a:extLst>
              </a:tr>
              <a:tr h="5503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Logistic Regression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0.7727 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0.8662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0.6108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0.5854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 : 11.288378916846883,   solver :  lbfgs </a:t>
                      </a:r>
                      <a:endParaRPr lang="es-ES" dirty="0"/>
                    </a:p>
                    <a:p>
                      <a:pPr algn="ctr"/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386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5763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0E331-1E43-2781-B022-FDF8EE1D7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11"/>
            <a:ext cx="10515600" cy="1325563"/>
          </a:xfrm>
        </p:spPr>
        <p:txBody>
          <a:bodyPr/>
          <a:lstStyle/>
          <a:p>
            <a:r>
              <a:rPr lang="es-ES" b="1" dirty="0" err="1"/>
              <a:t>Classification</a:t>
            </a:r>
            <a:endParaRPr lang="es-ES" b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9ABB1D-8BC4-F809-C59F-8C731B3A1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5417"/>
            <a:ext cx="5931842" cy="40001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2B3E46A-72E0-5433-1B7A-869D270F3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843" y="1675416"/>
            <a:ext cx="6260158" cy="400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784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A6F94-967D-6B08-5F35-2CCF3C533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4AE58-94D1-42A1-3AF4-7B2A2A1A0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0502"/>
            <a:ext cx="10515600" cy="1325563"/>
          </a:xfrm>
        </p:spPr>
        <p:txBody>
          <a:bodyPr/>
          <a:lstStyle/>
          <a:p>
            <a:r>
              <a:rPr lang="es-ES" b="1" dirty="0" err="1"/>
              <a:t>Classification</a:t>
            </a:r>
            <a:endParaRPr lang="es-E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4B54BA-4D90-91A8-4F8F-E128B6C3B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74" y="741420"/>
            <a:ext cx="8220166" cy="6116580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35F027A-D339-0374-FC2E-DD9703C49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447243"/>
              </p:ext>
            </p:extLst>
          </p:nvPr>
        </p:nvGraphicFramePr>
        <p:xfrm>
          <a:off x="8479246" y="3872622"/>
          <a:ext cx="3459480" cy="24869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53334">
                  <a:extLst>
                    <a:ext uri="{9D8B030D-6E8A-4147-A177-3AD203B41FA5}">
                      <a16:colId xmlns:a16="http://schemas.microsoft.com/office/drawing/2014/main" val="3157243398"/>
                    </a:ext>
                  </a:extLst>
                </a:gridCol>
                <a:gridCol w="1806146">
                  <a:extLst>
                    <a:ext uri="{9D8B030D-6E8A-4147-A177-3AD203B41FA5}">
                      <a16:colId xmlns:a16="http://schemas.microsoft.com/office/drawing/2014/main" val="1123445643"/>
                    </a:ext>
                  </a:extLst>
                </a:gridCol>
              </a:tblGrid>
              <a:tr h="35528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Feature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Importance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27555561"/>
                  </a:ext>
                </a:extLst>
              </a:tr>
              <a:tr h="35528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PM2.5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0.596267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40943201"/>
                  </a:ext>
                </a:extLst>
              </a:tr>
              <a:tr h="35528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>
                          <a:effectLst/>
                        </a:rPr>
                        <a:t>NO2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0.112122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41583182"/>
                  </a:ext>
                </a:extLst>
              </a:tr>
              <a:tr h="35528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CO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0.105613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46560960"/>
                  </a:ext>
                </a:extLst>
              </a:tr>
              <a:tr h="35528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PM10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0.087409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16762052"/>
                  </a:ext>
                </a:extLst>
              </a:tr>
              <a:tr h="35528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O3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0.055173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70031297"/>
                  </a:ext>
                </a:extLst>
              </a:tr>
              <a:tr h="35528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SO2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>
                          <a:effectLst/>
                        </a:rPr>
                        <a:t>0.043416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8524926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B5EC0B2-FD99-292B-76F0-DEBE52FBC226}"/>
              </a:ext>
            </a:extLst>
          </p:cNvPr>
          <p:cNvSpPr txBox="1"/>
          <p:nvPr/>
        </p:nvSpPr>
        <p:spPr>
          <a:xfrm>
            <a:off x="6903720" y="6334780"/>
            <a:ext cx="65989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s-ES" sz="28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2800" b="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Gradient</a:t>
            </a:r>
            <a:r>
              <a:rPr lang="es-ES" sz="28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2800" b="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Boosting</a:t>
            </a:r>
            <a:r>
              <a:rPr lang="es-ES" sz="28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848334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4473C-7DE7-075E-F26F-F466FCA56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0515600" cy="1325563"/>
          </a:xfrm>
        </p:spPr>
        <p:txBody>
          <a:bodyPr/>
          <a:lstStyle/>
          <a:p>
            <a:r>
              <a:rPr lang="es-ES" b="1" dirty="0"/>
              <a:t>Deep </a:t>
            </a:r>
            <a:r>
              <a:rPr lang="es-ES" b="1" dirty="0" err="1"/>
              <a:t>Learning-MPLs-Classification</a:t>
            </a:r>
            <a:endParaRPr lang="es-ES" b="1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EFEEDC8-807C-B744-7C04-EEA9B08148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9608705"/>
              </p:ext>
            </p:extLst>
          </p:nvPr>
        </p:nvGraphicFramePr>
        <p:xfrm>
          <a:off x="7955281" y="4568084"/>
          <a:ext cx="4236719" cy="2263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14520">
                  <a:extLst>
                    <a:ext uri="{9D8B030D-6E8A-4147-A177-3AD203B41FA5}">
                      <a16:colId xmlns:a16="http://schemas.microsoft.com/office/drawing/2014/main" val="3659179300"/>
                    </a:ext>
                  </a:extLst>
                </a:gridCol>
                <a:gridCol w="2222199">
                  <a:extLst>
                    <a:ext uri="{9D8B030D-6E8A-4147-A177-3AD203B41FA5}">
                      <a16:colId xmlns:a16="http://schemas.microsoft.com/office/drawing/2014/main" val="510388449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1" u="none" strike="noStrike" dirty="0">
                          <a:effectLst/>
                        </a:rPr>
                        <a:t>PM2.5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1" u="none" strike="noStrike" dirty="0">
                          <a:effectLst/>
                        </a:rPr>
                        <a:t>0.5308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60525822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1" u="none" strike="noStrike" dirty="0">
                          <a:effectLst/>
                        </a:rPr>
                        <a:t>PM10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1" u="none" strike="noStrike" dirty="0">
                          <a:effectLst/>
                        </a:rPr>
                        <a:t>0.1554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77709002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1" u="none" strike="noStrike" dirty="0">
                          <a:effectLst/>
                        </a:rPr>
                        <a:t>NO2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1" u="none" strike="noStrike" dirty="0">
                          <a:effectLst/>
                        </a:rPr>
                        <a:t>0.1149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34010988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1" u="none" strike="noStrike" dirty="0">
                          <a:effectLst/>
                        </a:rPr>
                        <a:t>CO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1" u="none" strike="noStrike" dirty="0">
                          <a:effectLst/>
                        </a:rPr>
                        <a:t>0.0918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24266068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u="none" strike="noStrike" dirty="0">
                          <a:effectLst/>
                        </a:rPr>
                        <a:t>O3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1" u="none" strike="noStrike" dirty="0">
                          <a:effectLst/>
                        </a:rPr>
                        <a:t>0.0604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47522197"/>
                  </a:ext>
                </a:extLst>
              </a:tr>
              <a:tr h="247756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u="none" strike="noStrike" dirty="0">
                          <a:effectLst/>
                        </a:rPr>
                        <a:t>SO2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1" u="none" strike="noStrike" dirty="0">
                          <a:effectLst/>
                        </a:rPr>
                        <a:t>0.0467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4003427"/>
                  </a:ext>
                </a:extLst>
              </a:tr>
            </a:tbl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10CBC16-9C9E-B53C-E17E-92C598F6B6C8}"/>
              </a:ext>
            </a:extLst>
          </p:cNvPr>
          <p:cNvSpPr txBox="1">
            <a:spLocks/>
          </p:cNvSpPr>
          <p:nvPr/>
        </p:nvSpPr>
        <p:spPr>
          <a:xfrm>
            <a:off x="9220200" y="745542"/>
            <a:ext cx="2971800" cy="38225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Best Hyperparameters:</a:t>
            </a:r>
            <a:endParaRPr lang="es-ES" sz="2000" b="1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batch_size</a:t>
            </a:r>
            <a:r>
              <a:rPr lang="en-US" sz="18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=16,</a:t>
            </a:r>
            <a:endParaRPr lang="es-ES" sz="1800" b="1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dropout_rate</a:t>
            </a:r>
            <a:r>
              <a:rPr lang="en-US" sz="18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=0.4</a:t>
            </a:r>
            <a:endParaRPr lang="es-ES" sz="1800" b="1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epochs=550</a:t>
            </a:r>
            <a:endParaRPr lang="es-ES" sz="1800" b="1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learning_rate</a:t>
            </a:r>
            <a:r>
              <a:rPr lang="en-US" sz="18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=0.01,</a:t>
            </a:r>
            <a:endParaRPr lang="es-ES" sz="1800" b="1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neurons_layer1=32</a:t>
            </a:r>
            <a:endParaRPr lang="es-ES" sz="1800" b="1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neurons_layer2=16</a:t>
            </a:r>
            <a:endParaRPr lang="es-ES" sz="1800" b="1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s-ES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4BFA20-FFDA-0C53-4B90-6099A4A21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33344"/>
            <a:ext cx="7437121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6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806EF05-74FC-41C0-A32E-F8AA8F116692}"/>
              </a:ext>
            </a:extLst>
          </p:cNvPr>
          <p:cNvSpPr txBox="1">
            <a:spLocks/>
          </p:cNvSpPr>
          <p:nvPr/>
        </p:nvSpPr>
        <p:spPr>
          <a:xfrm>
            <a:off x="0" y="182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/>
              <a:t>Deep </a:t>
            </a:r>
            <a:r>
              <a:rPr lang="es-ES" b="1" dirty="0" err="1"/>
              <a:t>Learning-MPLs-Regressiom</a:t>
            </a:r>
            <a:endParaRPr lang="es-E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BF8DB8-C541-6EF3-CB60-30512C94C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2520"/>
            <a:ext cx="8319754" cy="5745480"/>
          </a:xfrm>
          <a:prstGeom prst="rect">
            <a:avLst/>
          </a:prstGeom>
        </p:spPr>
      </p:pic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6640D5BB-8E0E-874F-1B1A-4C38797D6A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5424561"/>
              </p:ext>
            </p:extLst>
          </p:nvPr>
        </p:nvGraphicFramePr>
        <p:xfrm>
          <a:off x="8319753" y="4236720"/>
          <a:ext cx="3872247" cy="2362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3568">
                  <a:extLst>
                    <a:ext uri="{9D8B030D-6E8A-4147-A177-3AD203B41FA5}">
                      <a16:colId xmlns:a16="http://schemas.microsoft.com/office/drawing/2014/main" val="408947310"/>
                    </a:ext>
                  </a:extLst>
                </a:gridCol>
                <a:gridCol w="1858679">
                  <a:extLst>
                    <a:ext uri="{9D8B030D-6E8A-4147-A177-3AD203B41FA5}">
                      <a16:colId xmlns:a16="http://schemas.microsoft.com/office/drawing/2014/main" val="3920425664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</a:rPr>
                        <a:t>  PM2.5               </a:t>
                      </a:r>
                      <a:endParaRPr lang="es-ES" sz="18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1" kern="100">
                          <a:solidFill>
                            <a:schemeClr val="tx1"/>
                          </a:solidFill>
                          <a:effectLst/>
                        </a:rPr>
                        <a:t>0.6051</a:t>
                      </a:r>
                      <a:endParaRPr lang="es-ES" sz="1800" b="1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885496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1" kern="100">
                          <a:solidFill>
                            <a:schemeClr val="tx1"/>
                          </a:solidFill>
                          <a:effectLst/>
                        </a:rPr>
                        <a:t>CO</a:t>
                      </a:r>
                      <a:endParaRPr lang="es-ES" sz="1800" b="1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1" kern="100" dirty="0">
                          <a:solidFill>
                            <a:schemeClr val="tx1"/>
                          </a:solidFill>
                          <a:effectLst/>
                        </a:rPr>
                        <a:t>0.1024</a:t>
                      </a:r>
                      <a:endParaRPr lang="es-ES" sz="18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557110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</a:rPr>
                        <a:t>PM10</a:t>
                      </a:r>
                      <a:endParaRPr lang="es-ES" sz="18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1" kern="100">
                          <a:solidFill>
                            <a:schemeClr val="tx1"/>
                          </a:solidFill>
                          <a:effectLst/>
                        </a:rPr>
                        <a:t>0.0872</a:t>
                      </a:r>
                      <a:endParaRPr lang="es-ES" sz="1800" b="1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11495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1" kern="100">
                          <a:solidFill>
                            <a:schemeClr val="tx1"/>
                          </a:solidFill>
                          <a:effectLst/>
                        </a:rPr>
                        <a:t>NO2</a:t>
                      </a:r>
                      <a:endParaRPr lang="es-ES" sz="1800" b="1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1" kern="100">
                          <a:solidFill>
                            <a:schemeClr val="tx1"/>
                          </a:solidFill>
                          <a:effectLst/>
                        </a:rPr>
                        <a:t>0.0818</a:t>
                      </a:r>
                      <a:endParaRPr lang="es-ES" sz="1800" b="1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26878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1" kern="100">
                          <a:solidFill>
                            <a:schemeClr val="tx1"/>
                          </a:solidFill>
                          <a:effectLst/>
                        </a:rPr>
                        <a:t>O3</a:t>
                      </a:r>
                      <a:endParaRPr lang="es-ES" sz="1800" b="1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1" kern="100">
                          <a:solidFill>
                            <a:schemeClr val="tx1"/>
                          </a:solidFill>
                          <a:effectLst/>
                        </a:rPr>
                        <a:t>0.0711</a:t>
                      </a:r>
                      <a:endParaRPr lang="es-ES" sz="1800" b="1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231823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1" kern="100">
                          <a:solidFill>
                            <a:schemeClr val="tx1"/>
                          </a:solidFill>
                          <a:effectLst/>
                        </a:rPr>
                        <a:t>SO2</a:t>
                      </a:r>
                      <a:endParaRPr lang="es-ES" sz="1800" b="1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1" kern="100" dirty="0">
                          <a:solidFill>
                            <a:schemeClr val="tx1"/>
                          </a:solidFill>
                          <a:effectLst/>
                        </a:rPr>
                        <a:t>0.0524</a:t>
                      </a:r>
                      <a:endParaRPr lang="es-ES" sz="18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0863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55DE344-A266-E69A-AF60-F548EE7DD253}"/>
              </a:ext>
            </a:extLst>
          </p:cNvPr>
          <p:cNvSpPr txBox="1"/>
          <p:nvPr/>
        </p:nvSpPr>
        <p:spPr>
          <a:xfrm>
            <a:off x="8717280" y="1137429"/>
            <a:ext cx="3474720" cy="2618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Best Hyperparameters:</a:t>
            </a:r>
            <a:endParaRPr lang="es-ES" sz="22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batch_size</a:t>
            </a: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22</a:t>
            </a:r>
            <a:endParaRPr lang="es-ES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epochs: 381</a:t>
            </a:r>
            <a:endParaRPr lang="es-ES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dropout_rate</a:t>
            </a: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0.11060969310248417</a:t>
            </a:r>
            <a:endParaRPr lang="es-ES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learning_rate</a:t>
            </a: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0.0018505523167281056</a:t>
            </a:r>
            <a:endParaRPr lang="es-ES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neurons: 122</a:t>
            </a:r>
            <a:endParaRPr lang="es-ES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649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83B75-C687-515C-8981-FA0F79F26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27E8CA8-B457-B162-024F-A15518D00CD7}"/>
              </a:ext>
            </a:extLst>
          </p:cNvPr>
          <p:cNvSpPr txBox="1">
            <a:spLocks/>
          </p:cNvSpPr>
          <p:nvPr/>
        </p:nvSpPr>
        <p:spPr>
          <a:xfrm>
            <a:off x="0" y="182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err="1"/>
              <a:t>Regression</a:t>
            </a:r>
            <a:endParaRPr lang="es-E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89731-7866-6C53-EBDD-C3E195A3D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2520"/>
            <a:ext cx="5818814" cy="5745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1984FA-151E-F1E6-57CA-B00F3D8E5A38}"/>
              </a:ext>
            </a:extLst>
          </p:cNvPr>
          <p:cNvSpPr/>
          <p:nvPr/>
        </p:nvSpPr>
        <p:spPr>
          <a:xfrm>
            <a:off x="-8819" y="894365"/>
            <a:ext cx="1042273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MPLs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CCE150-4701-120C-2C3B-CA6FFA5D0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632" y="1112521"/>
            <a:ext cx="6364367" cy="57460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4DCF871-07C9-A064-2D71-65C0F0A2CF08}"/>
              </a:ext>
            </a:extLst>
          </p:cNvPr>
          <p:cNvSpPr/>
          <p:nvPr/>
        </p:nvSpPr>
        <p:spPr>
          <a:xfrm>
            <a:off x="11152665" y="990282"/>
            <a:ext cx="646331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GB</a:t>
            </a:r>
          </a:p>
        </p:txBody>
      </p:sp>
    </p:spTree>
    <p:extLst>
      <p:ext uri="{BB962C8B-B14F-4D97-AF65-F5344CB8AC3E}">
        <p14:creationId xmlns:p14="http://schemas.microsoft.com/office/powerpoint/2010/main" val="3338585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A204C-6A62-1209-BE17-0AD2CD52C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767" y="1686472"/>
            <a:ext cx="10972800" cy="4351338"/>
          </a:xfrm>
        </p:spPr>
        <p:txBody>
          <a:bodyPr>
            <a:no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Both models agree on the primary role of PM2.5 in AQI prediction, underscoring its generalizability across methods.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US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Health and Policy Implications: The prominence of PM2.5, CO, and PM10 aligns with their known adverse health effects, underscoring their importance in air quality management policies.</a:t>
            </a:r>
            <a:endParaRPr lang="es-ES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80440AB-4F68-AC00-382A-34AF58562DE9}"/>
              </a:ext>
            </a:extLst>
          </p:cNvPr>
          <p:cNvSpPr txBox="1">
            <a:spLocks/>
          </p:cNvSpPr>
          <p:nvPr/>
        </p:nvSpPr>
        <p:spPr>
          <a:xfrm>
            <a:off x="0" y="182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err="1"/>
              <a:t>Regression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4139695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5480C-359A-3B24-6E8E-2553D830B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539D1-1D89-0EA9-8B66-D944F5E15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E9151AB-3B44-CFE3-B81A-59E4710C324F}"/>
              </a:ext>
            </a:extLst>
          </p:cNvPr>
          <p:cNvSpPr txBox="1">
            <a:spLocks/>
          </p:cNvSpPr>
          <p:nvPr/>
        </p:nvSpPr>
        <p:spPr>
          <a:xfrm>
            <a:off x="0" y="182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err="1"/>
              <a:t>Classification</a:t>
            </a:r>
            <a:endParaRPr lang="es-E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AFD653-B12F-E8D5-B1DE-F755F2F27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51560"/>
            <a:ext cx="5867401" cy="57796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4585A9E-8692-EA72-7423-FAD25627BDE2}"/>
              </a:ext>
            </a:extLst>
          </p:cNvPr>
          <p:cNvSpPr/>
          <p:nvPr/>
        </p:nvSpPr>
        <p:spPr>
          <a:xfrm>
            <a:off x="-8819" y="894365"/>
            <a:ext cx="1042273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MPLs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8D99EC-CC2D-22D8-F6F4-5FF397F4C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051561"/>
            <a:ext cx="6324600" cy="577966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A54448D-783B-0434-6A73-767E0D3141AB}"/>
              </a:ext>
            </a:extLst>
          </p:cNvPr>
          <p:cNvSpPr/>
          <p:nvPr/>
        </p:nvSpPr>
        <p:spPr>
          <a:xfrm>
            <a:off x="11152665" y="990282"/>
            <a:ext cx="646331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GB</a:t>
            </a:r>
          </a:p>
        </p:txBody>
      </p:sp>
    </p:spTree>
    <p:extLst>
      <p:ext uri="{BB962C8B-B14F-4D97-AF65-F5344CB8AC3E}">
        <p14:creationId xmlns:p14="http://schemas.microsoft.com/office/powerpoint/2010/main" val="527944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51"/>
          <p:cNvSpPr txBox="1">
            <a:spLocks noGrp="1"/>
          </p:cNvSpPr>
          <p:nvPr>
            <p:ph type="title"/>
          </p:nvPr>
        </p:nvSpPr>
        <p:spPr>
          <a:xfrm>
            <a:off x="5909187" y="54487"/>
            <a:ext cx="5556800" cy="6108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en" b="1" dirty="0"/>
              <a:t>What is Air Quality?</a:t>
            </a:r>
            <a:endParaRPr b="1" dirty="0"/>
          </a:p>
        </p:txBody>
      </p:sp>
      <p:pic>
        <p:nvPicPr>
          <p:cNvPr id="1132" name="Google Shape;1132;p5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2208" r="12200"/>
          <a:stretch/>
        </p:blipFill>
        <p:spPr>
          <a:xfrm>
            <a:off x="375767" y="356733"/>
            <a:ext cx="4635200" cy="6132000"/>
          </a:xfrm>
          <a:prstGeom prst="snip1Rect">
            <a:avLst>
              <a:gd name="adj" fmla="val 16667"/>
            </a:avLst>
          </a:prstGeom>
        </p:spPr>
      </p:pic>
      <p:sp>
        <p:nvSpPr>
          <p:cNvPr id="1133" name="Google Shape;1133;p51"/>
          <p:cNvSpPr txBox="1">
            <a:spLocks noGrp="1"/>
          </p:cNvSpPr>
          <p:nvPr>
            <p:ph type="body" idx="1"/>
          </p:nvPr>
        </p:nvSpPr>
        <p:spPr>
          <a:xfrm>
            <a:off x="5368382" y="665287"/>
            <a:ext cx="6934723" cy="5564213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es-ES" sz="2400" b="1" dirty="0"/>
              <a:t>Air </a:t>
            </a:r>
            <a:r>
              <a:rPr lang="es-ES" sz="2400" b="1" dirty="0" err="1"/>
              <a:t>quality</a:t>
            </a:r>
            <a:r>
              <a:rPr lang="es-ES" sz="2400" b="1" dirty="0"/>
              <a:t> </a:t>
            </a:r>
            <a:r>
              <a:rPr lang="es-ES" sz="2400" b="1" dirty="0" err="1"/>
              <a:t>is</a:t>
            </a:r>
            <a:r>
              <a:rPr lang="es-ES" sz="2400" b="1" dirty="0"/>
              <a:t> crucial </a:t>
            </a:r>
            <a:r>
              <a:rPr lang="es-ES" sz="2400" b="1" dirty="0" err="1"/>
              <a:t>for</a:t>
            </a:r>
            <a:r>
              <a:rPr lang="es-ES" sz="2400" b="1" dirty="0"/>
              <a:t> </a:t>
            </a:r>
            <a:r>
              <a:rPr lang="es-ES" sz="2400" b="1" dirty="0" err="1"/>
              <a:t>public</a:t>
            </a:r>
            <a:r>
              <a:rPr lang="es-ES" sz="2400" b="1" dirty="0"/>
              <a:t> </a:t>
            </a:r>
            <a:r>
              <a:rPr lang="es-ES" sz="2400" b="1" dirty="0" err="1"/>
              <a:t>health</a:t>
            </a:r>
            <a:r>
              <a:rPr lang="es-ES" sz="2400" dirty="0"/>
              <a:t> </a:t>
            </a:r>
            <a:r>
              <a:rPr lang="es-ES" sz="2400" dirty="0" err="1"/>
              <a:t>due</a:t>
            </a:r>
            <a:r>
              <a:rPr lang="es-ES" sz="2400" dirty="0"/>
              <a:t> </a:t>
            </a:r>
            <a:r>
              <a:rPr lang="es-ES" sz="2400" dirty="0" err="1"/>
              <a:t>to</a:t>
            </a:r>
            <a:r>
              <a:rPr lang="es-ES" sz="2400" dirty="0"/>
              <a:t> </a:t>
            </a:r>
            <a:r>
              <a:rPr lang="es-ES" sz="2400" dirty="0" err="1"/>
              <a:t>its</a:t>
            </a:r>
            <a:r>
              <a:rPr lang="es-ES" sz="2400" dirty="0"/>
              <a:t> </a:t>
            </a:r>
            <a:r>
              <a:rPr lang="es-ES" sz="2400" dirty="0" err="1"/>
              <a:t>direct</a:t>
            </a:r>
            <a:r>
              <a:rPr lang="es-ES" sz="2400" dirty="0"/>
              <a:t> </a:t>
            </a:r>
            <a:r>
              <a:rPr lang="es-ES" sz="2400" dirty="0" err="1"/>
              <a:t>impact</a:t>
            </a:r>
            <a:r>
              <a:rPr lang="es-ES" sz="2400" dirty="0"/>
              <a:t> </a:t>
            </a:r>
            <a:r>
              <a:rPr lang="es-ES" sz="2400" dirty="0" err="1"/>
              <a:t>on</a:t>
            </a:r>
            <a:r>
              <a:rPr lang="es-ES" sz="2400" dirty="0"/>
              <a:t> </a:t>
            </a:r>
            <a:r>
              <a:rPr lang="es-ES" sz="2400" dirty="0" err="1"/>
              <a:t>respiratory</a:t>
            </a:r>
            <a:r>
              <a:rPr lang="es-ES" sz="2400" dirty="0"/>
              <a:t> and cardiovascular </a:t>
            </a:r>
            <a:r>
              <a:rPr lang="es-ES" sz="2400" dirty="0" err="1"/>
              <a:t>conditions</a:t>
            </a:r>
            <a:r>
              <a:rPr lang="es-ES" sz="2400" dirty="0"/>
              <a:t>.</a:t>
            </a:r>
          </a:p>
          <a:p>
            <a:r>
              <a:rPr lang="es-ES" sz="2400" b="1" dirty="0"/>
              <a:t>AQI (Air </a:t>
            </a:r>
            <a:r>
              <a:rPr lang="es-ES" sz="2400" b="1" dirty="0" err="1"/>
              <a:t>Quality</a:t>
            </a:r>
            <a:r>
              <a:rPr lang="es-ES" sz="2400" b="1" dirty="0"/>
              <a:t> </a:t>
            </a:r>
            <a:r>
              <a:rPr lang="es-ES" sz="2400" b="1" dirty="0" err="1"/>
              <a:t>Index</a:t>
            </a:r>
            <a:r>
              <a:rPr lang="es-ES" sz="2400" b="1" dirty="0"/>
              <a:t>):</a:t>
            </a:r>
            <a:br>
              <a:rPr lang="es-ES" sz="2400" dirty="0"/>
            </a:br>
            <a:r>
              <a:rPr lang="es-ES" sz="2400" dirty="0"/>
              <a:t>A </a:t>
            </a:r>
            <a:r>
              <a:rPr lang="es-ES" sz="2400" dirty="0" err="1"/>
              <a:t>common</a:t>
            </a:r>
            <a:r>
              <a:rPr lang="es-ES" sz="2400" dirty="0"/>
              <a:t> </a:t>
            </a:r>
            <a:r>
              <a:rPr lang="es-ES" sz="2400" dirty="0" err="1"/>
              <a:t>measure</a:t>
            </a:r>
            <a:r>
              <a:rPr lang="es-ES" sz="2400" dirty="0"/>
              <a:t> </a:t>
            </a:r>
            <a:r>
              <a:rPr lang="es-ES" sz="2400" dirty="0" err="1"/>
              <a:t>used</a:t>
            </a:r>
            <a:r>
              <a:rPr lang="es-ES" sz="2400" dirty="0"/>
              <a:t> </a:t>
            </a:r>
            <a:r>
              <a:rPr lang="es-ES" sz="2400" dirty="0" err="1"/>
              <a:t>to</a:t>
            </a:r>
            <a:r>
              <a:rPr lang="es-ES" sz="2400" dirty="0"/>
              <a:t> </a:t>
            </a:r>
            <a:r>
              <a:rPr lang="es-ES" sz="2400" dirty="0" err="1"/>
              <a:t>indicate</a:t>
            </a:r>
            <a:r>
              <a:rPr lang="es-ES" sz="2400" dirty="0"/>
              <a:t> air </a:t>
            </a:r>
            <a:r>
              <a:rPr lang="es-ES" sz="2400" dirty="0" err="1"/>
              <a:t>pollution</a:t>
            </a:r>
            <a:r>
              <a:rPr lang="es-ES" sz="2400" dirty="0"/>
              <a:t> </a:t>
            </a:r>
            <a:r>
              <a:rPr lang="es-ES" sz="2400" dirty="0" err="1"/>
              <a:t>levels</a:t>
            </a:r>
            <a:r>
              <a:rPr lang="es-ES" sz="2400" dirty="0"/>
              <a:t>.</a:t>
            </a:r>
          </a:p>
          <a:p>
            <a:r>
              <a:rPr lang="es-ES" sz="2400" b="1" dirty="0"/>
              <a:t>Key </a:t>
            </a:r>
            <a:r>
              <a:rPr lang="es-ES" sz="2400" b="1" dirty="0" err="1"/>
              <a:t>Pollutants</a:t>
            </a:r>
            <a:r>
              <a:rPr lang="es-ES" sz="2400" b="1" dirty="0"/>
              <a:t>:</a:t>
            </a:r>
            <a:br>
              <a:rPr lang="es-ES" sz="2400" dirty="0"/>
            </a:br>
            <a:r>
              <a:rPr lang="es-ES" sz="2400" dirty="0" err="1"/>
              <a:t>The</a:t>
            </a:r>
            <a:r>
              <a:rPr lang="es-ES" sz="2400" dirty="0"/>
              <a:t> </a:t>
            </a:r>
            <a:r>
              <a:rPr lang="es-ES" sz="2400" dirty="0" err="1"/>
              <a:t>primary</a:t>
            </a:r>
            <a:r>
              <a:rPr lang="es-ES" sz="2400" dirty="0"/>
              <a:t> </a:t>
            </a:r>
            <a:r>
              <a:rPr lang="es-ES" sz="2400" dirty="0" err="1"/>
              <a:t>pollutants</a:t>
            </a:r>
            <a:r>
              <a:rPr lang="es-ES" sz="2400" dirty="0"/>
              <a:t> </a:t>
            </a:r>
            <a:r>
              <a:rPr lang="es-ES" sz="2400" dirty="0" err="1"/>
              <a:t>affecting</a:t>
            </a:r>
            <a:r>
              <a:rPr lang="es-ES" sz="2400" dirty="0"/>
              <a:t> air </a:t>
            </a:r>
            <a:r>
              <a:rPr lang="es-ES" sz="2400" dirty="0" err="1"/>
              <a:t>quality</a:t>
            </a:r>
            <a:r>
              <a:rPr lang="es-ES" sz="2400" dirty="0"/>
              <a:t> </a:t>
            </a:r>
            <a:r>
              <a:rPr lang="es-ES" sz="2400" dirty="0" err="1"/>
              <a:t>include</a:t>
            </a:r>
            <a:r>
              <a:rPr lang="es-ES" sz="2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400" b="1" dirty="0"/>
              <a:t>CO</a:t>
            </a:r>
            <a:r>
              <a:rPr lang="es-ES" sz="2400" dirty="0"/>
              <a:t> (</a:t>
            </a:r>
            <a:r>
              <a:rPr lang="es-ES" sz="2400" dirty="0" err="1"/>
              <a:t>Carbon</a:t>
            </a:r>
            <a:r>
              <a:rPr lang="es-ES" sz="2400" dirty="0"/>
              <a:t> </a:t>
            </a:r>
            <a:r>
              <a:rPr lang="es-ES" sz="2400" dirty="0" err="1"/>
              <a:t>Monoxide</a:t>
            </a:r>
            <a:r>
              <a:rPr lang="es-ES" sz="24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400" b="1" dirty="0"/>
              <a:t>O₃</a:t>
            </a:r>
            <a:r>
              <a:rPr lang="es-ES" sz="2400" dirty="0"/>
              <a:t> (Ozone)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400" b="1" dirty="0"/>
              <a:t>NO₂</a:t>
            </a:r>
            <a:r>
              <a:rPr lang="es-ES" sz="2400" dirty="0"/>
              <a:t> (</a:t>
            </a:r>
            <a:r>
              <a:rPr lang="es-ES" sz="2400" dirty="0" err="1"/>
              <a:t>Nitrogen</a:t>
            </a:r>
            <a:r>
              <a:rPr lang="es-ES" sz="2400" dirty="0"/>
              <a:t> </a:t>
            </a:r>
            <a:r>
              <a:rPr lang="es-ES" sz="2400" dirty="0" err="1"/>
              <a:t>Dioxide</a:t>
            </a:r>
            <a:r>
              <a:rPr lang="es-ES" sz="24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400" b="1" dirty="0"/>
              <a:t>SO₂</a:t>
            </a:r>
            <a:r>
              <a:rPr lang="es-ES" sz="2400" dirty="0"/>
              <a:t> (</a:t>
            </a:r>
            <a:r>
              <a:rPr lang="es-ES" sz="2400" dirty="0" err="1"/>
              <a:t>Sulfur</a:t>
            </a:r>
            <a:r>
              <a:rPr lang="es-ES" sz="2400" dirty="0"/>
              <a:t> </a:t>
            </a:r>
            <a:r>
              <a:rPr lang="es-ES" sz="2400" dirty="0" err="1"/>
              <a:t>Dioxide</a:t>
            </a:r>
            <a:r>
              <a:rPr lang="es-ES" sz="24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400" b="1" dirty="0"/>
              <a:t>PM10</a:t>
            </a:r>
            <a:r>
              <a:rPr lang="es-ES" sz="2400" dirty="0"/>
              <a:t> (</a:t>
            </a:r>
            <a:r>
              <a:rPr lang="es-ES" sz="2400" dirty="0" err="1"/>
              <a:t>Particulate</a:t>
            </a:r>
            <a:r>
              <a:rPr lang="es-ES" sz="2400" dirty="0"/>
              <a:t> </a:t>
            </a:r>
            <a:r>
              <a:rPr lang="es-ES" sz="2400" dirty="0" err="1"/>
              <a:t>Matter</a:t>
            </a:r>
            <a:r>
              <a:rPr lang="es-ES" sz="2400" dirty="0"/>
              <a:t> 10)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400" b="1" dirty="0"/>
              <a:t>PM2.5</a:t>
            </a:r>
            <a:r>
              <a:rPr lang="es-ES" sz="2400" dirty="0"/>
              <a:t> (</a:t>
            </a:r>
            <a:r>
              <a:rPr lang="es-ES" sz="2400" dirty="0" err="1"/>
              <a:t>Particulate</a:t>
            </a:r>
            <a:r>
              <a:rPr lang="es-ES" sz="2400" dirty="0"/>
              <a:t> </a:t>
            </a:r>
            <a:r>
              <a:rPr lang="es-ES" sz="2400" dirty="0" err="1"/>
              <a:t>Matter</a:t>
            </a:r>
            <a:r>
              <a:rPr lang="es-ES" sz="2400" dirty="0"/>
              <a:t> 2.5)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2400" dirty="0"/>
          </a:p>
          <a:p>
            <a:r>
              <a:rPr lang="es-ES" sz="2400" dirty="0" err="1"/>
              <a:t>Understanding</a:t>
            </a:r>
            <a:r>
              <a:rPr lang="es-ES" sz="2400" dirty="0"/>
              <a:t> air </a:t>
            </a:r>
            <a:r>
              <a:rPr lang="es-ES" sz="2400" dirty="0" err="1"/>
              <a:t>quality</a:t>
            </a:r>
            <a:r>
              <a:rPr lang="es-ES" sz="2400" dirty="0"/>
              <a:t> </a:t>
            </a:r>
            <a:r>
              <a:rPr lang="es-ES" sz="2400" dirty="0" err="1"/>
              <a:t>is</a:t>
            </a:r>
            <a:r>
              <a:rPr lang="es-ES" sz="2400" dirty="0"/>
              <a:t> </a:t>
            </a:r>
            <a:r>
              <a:rPr lang="es-ES" sz="2400" dirty="0" err="1"/>
              <a:t>essential</a:t>
            </a:r>
            <a:r>
              <a:rPr lang="es-ES" sz="2400" dirty="0"/>
              <a:t> </a:t>
            </a:r>
            <a:r>
              <a:rPr lang="es-ES" sz="2400" dirty="0" err="1"/>
              <a:t>for</a:t>
            </a:r>
            <a:r>
              <a:rPr lang="es-ES" sz="2400" dirty="0"/>
              <a:t> </a:t>
            </a:r>
            <a:r>
              <a:rPr lang="es-ES" sz="2400" dirty="0" err="1"/>
              <a:t>developing</a:t>
            </a:r>
            <a:r>
              <a:rPr lang="es-ES" sz="2400" dirty="0"/>
              <a:t> </a:t>
            </a:r>
            <a:r>
              <a:rPr lang="es-ES" sz="2400" dirty="0" err="1"/>
              <a:t>effective</a:t>
            </a:r>
            <a:r>
              <a:rPr lang="es-ES" sz="2400" dirty="0"/>
              <a:t> </a:t>
            </a:r>
            <a:r>
              <a:rPr lang="es-ES" sz="2400" dirty="0" err="1"/>
              <a:t>pollution</a:t>
            </a:r>
            <a:r>
              <a:rPr lang="es-ES" sz="2400" dirty="0"/>
              <a:t> </a:t>
            </a:r>
            <a:r>
              <a:rPr lang="es-ES" sz="2400" dirty="0" err="1"/>
              <a:t>management</a:t>
            </a:r>
            <a:r>
              <a:rPr lang="es-ES" sz="2400" dirty="0"/>
              <a:t> </a:t>
            </a:r>
            <a:r>
              <a:rPr lang="es-ES" sz="2400" dirty="0" err="1"/>
              <a:t>strategies</a:t>
            </a:r>
            <a:r>
              <a:rPr lang="es-ES" sz="2400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857AA2-DDBE-56E5-AF5B-59F32F118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5275" y="-118427"/>
            <a:ext cx="5905995" cy="708310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166AB-B98C-857A-17F8-7D716D174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9745C55-F5A1-6B78-D03E-BF3DC22B4B4D}"/>
              </a:ext>
            </a:extLst>
          </p:cNvPr>
          <p:cNvSpPr txBox="1">
            <a:spLocks/>
          </p:cNvSpPr>
          <p:nvPr/>
        </p:nvSpPr>
        <p:spPr>
          <a:xfrm>
            <a:off x="0" y="182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err="1"/>
              <a:t>Classification</a:t>
            </a:r>
            <a:endParaRPr lang="es-E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C3F486-8360-5167-0483-0BD64F9994D1}"/>
              </a:ext>
            </a:extLst>
          </p:cNvPr>
          <p:cNvSpPr txBox="1"/>
          <p:nvPr/>
        </p:nvSpPr>
        <p:spPr>
          <a:xfrm>
            <a:off x="519718" y="1517935"/>
            <a:ext cx="10929946" cy="4642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PM2.5 consistently leads in importance, emphasizing its health and environmental impact.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endParaRPr lang="en-US" sz="24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Gradient Boosting models tend to assign higher importance to CO and NO2 compared to MLP models.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endParaRPr lang="en-US" sz="24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MLP models capture a slightly higher role of PM10, suggesting sensitivity to non-linear relationships.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endParaRPr lang="en-US" sz="24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endParaRPr lang="es-E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015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C6F84-FC50-F2BE-B192-AB08F15DE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dirty="0"/>
              <a:t>Conclusion</a:t>
            </a:r>
            <a:br>
              <a:rPr lang="es-ES" sz="4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18F33-35C8-8762-4DCF-D39DBF711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605" y="1091148"/>
            <a:ext cx="10515600" cy="4492149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DomPM2.5 is the Most Important Feature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PM2.5 is consistently the top feature in all models, showing its strong impact on air quality and human health</a:t>
            </a:r>
            <a:r>
              <a:rPr lang="en-US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Model Performance Highlights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Gradient Boosting: Best performance with the lowest MAE (4.576557) in regression and the highest accuracy (94.26%) in classification.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MLP Models: Showed good results and flexibility in analyzing feature importance.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4222077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4D2B4-E74F-B833-62A1-32FE957D5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96882" cy="1151965"/>
          </a:xfrm>
        </p:spPr>
        <p:txBody>
          <a:bodyPr/>
          <a:lstStyle/>
          <a:p>
            <a:r>
              <a:rPr lang="es-ES" b="1" dirty="0"/>
              <a:t>Future</a:t>
            </a:r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 err="1"/>
              <a:t>Directions</a:t>
            </a:r>
            <a:endParaRPr lang="es-E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3E26E6-CC43-F98E-6CE5-E5ABF4210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326" y="1296727"/>
            <a:ext cx="11073714" cy="5192413"/>
          </a:xfrm>
        </p:spPr>
        <p:txBody>
          <a:bodyPr>
            <a:normAutofit lnSpcReduction="10000"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3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Focus on an Area and Extend the Dataset</a:t>
            </a:r>
          </a:p>
          <a:p>
            <a:pPr marL="457200" lvl="1" indent="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US" sz="34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By focusing on a specific area, we can identify localized patterns, such as seasonal trends, traffic density, or industrial pollution.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3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Extend the Dataset to Include Meteorological Factors</a:t>
            </a:r>
          </a:p>
          <a:p>
            <a:pPr marL="457200" lvl="1" indent="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US" sz="33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e.g., temperature, humidity, wind speed..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3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Using Time Series Data to Predict AQI Behavior</a:t>
            </a:r>
          </a:p>
          <a:p>
            <a:pPr marL="457200" lvl="1" indent="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US" sz="3000" dirty="0"/>
              <a:t>To predict AQI both over time and </a:t>
            </a:r>
            <a:r>
              <a:rPr lang="en-US" sz="3000" err="1"/>
              <a:t>space</a:t>
            </a:r>
            <a:r>
              <a:rPr lang="en-US" sz="3000"/>
              <a:t>.</a:t>
            </a:r>
            <a:endParaRPr lang="es-ES" sz="3000" dirty="0"/>
          </a:p>
        </p:txBody>
      </p:sp>
    </p:spTree>
    <p:extLst>
      <p:ext uri="{BB962C8B-B14F-4D97-AF65-F5344CB8AC3E}">
        <p14:creationId xmlns:p14="http://schemas.microsoft.com/office/powerpoint/2010/main" val="1460361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EB417-B43D-D8AB-5917-7B4ACCD94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8B14DE8-8525-B25C-903E-E6E28674E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116" y="1"/>
            <a:ext cx="7125359" cy="6857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91F571-BBB9-5FF0-9F20-082B9BD99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261476" cy="6857999"/>
          </a:xfrm>
          <a:prstGeom prst="rect">
            <a:avLst/>
          </a:prstGeom>
        </p:spPr>
      </p:pic>
      <p:sp>
        <p:nvSpPr>
          <p:cNvPr id="10" name="AutoShape 2" descr="DALL·E 2024-11-08 18.35.44 - Create a professional, visually engaging infographic that showcases global university rankings from 2014 to 2024, focusing on key metrics_ world rank,.webp (1792×1024)">
            <a:extLst>
              <a:ext uri="{FF2B5EF4-FFF2-40B4-BE49-F238E27FC236}">
                <a16:creationId xmlns:a16="http://schemas.microsoft.com/office/drawing/2014/main" id="{8C4BAC0A-1449-7707-FC50-84874C4860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1" name="AutoShape 4" descr="DALL·E 2024-11-08 18.35.44 - Create a professional, visually engaging infographic that showcases global university rankings from 2014 to 2024, focusing on key metrics_ world rank,.webp (1792×1024)">
            <a:extLst>
              <a:ext uri="{FF2B5EF4-FFF2-40B4-BE49-F238E27FC236}">
                <a16:creationId xmlns:a16="http://schemas.microsoft.com/office/drawing/2014/main" id="{E2FD6BFE-2BDE-D81E-CFC5-CD8A4A665D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E822E0-4079-5170-17C6-01D1AF4F5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-2"/>
            <a:ext cx="12271717" cy="67208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DAB3F1-1EA7-E83C-6B54-DB811BD68857}"/>
              </a:ext>
            </a:extLst>
          </p:cNvPr>
          <p:cNvSpPr txBox="1"/>
          <p:nvPr/>
        </p:nvSpPr>
        <p:spPr>
          <a:xfrm>
            <a:off x="200706" y="137161"/>
            <a:ext cx="4279854" cy="3785652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scene3d>
            <a:camera prst="perspectiveRight"/>
            <a:lightRig rig="threePt" dir="t"/>
          </a:scene3d>
          <a:sp3d>
            <a:bevelT prst="relaxedInset"/>
          </a:sp3d>
        </p:spPr>
        <p:txBody>
          <a:bodyPr wrap="square" rtlCol="0">
            <a:spAutoFit/>
          </a:bodyPr>
          <a:lstStyle/>
          <a:p>
            <a:pPr algn="ctr"/>
            <a:endParaRPr lang="es-ES" sz="3000" dirty="0">
              <a:solidFill>
                <a:srgbClr val="FF0000"/>
              </a:solidFill>
            </a:endParaRPr>
          </a:p>
          <a:p>
            <a:pPr algn="ctr"/>
            <a:r>
              <a:rPr lang="es-ES" sz="3000" dirty="0" err="1">
                <a:solidFill>
                  <a:srgbClr val="FF0000"/>
                </a:solidFill>
              </a:rPr>
              <a:t>Thanks</a:t>
            </a:r>
            <a:r>
              <a:rPr lang="es-ES" sz="3000" dirty="0">
                <a:solidFill>
                  <a:srgbClr val="FF0000"/>
                </a:solidFill>
              </a:rPr>
              <a:t> </a:t>
            </a:r>
            <a:r>
              <a:rPr lang="es-ES" sz="3000" dirty="0" err="1">
                <a:solidFill>
                  <a:srgbClr val="FF0000"/>
                </a:solidFill>
              </a:rPr>
              <a:t>for</a:t>
            </a:r>
            <a:r>
              <a:rPr lang="es-ES" sz="3000" dirty="0">
                <a:solidFill>
                  <a:srgbClr val="FF0000"/>
                </a:solidFill>
              </a:rPr>
              <a:t> </a:t>
            </a:r>
            <a:r>
              <a:rPr lang="es-ES" sz="3000" dirty="0" err="1">
                <a:solidFill>
                  <a:srgbClr val="FF0000"/>
                </a:solidFill>
              </a:rPr>
              <a:t>your</a:t>
            </a:r>
            <a:r>
              <a:rPr lang="es-ES" sz="3000" dirty="0">
                <a:solidFill>
                  <a:srgbClr val="FF0000"/>
                </a:solidFill>
              </a:rPr>
              <a:t> </a:t>
            </a:r>
            <a:r>
              <a:rPr lang="es-ES" sz="3000" dirty="0" err="1">
                <a:solidFill>
                  <a:srgbClr val="FF0000"/>
                </a:solidFill>
              </a:rPr>
              <a:t>attention</a:t>
            </a:r>
            <a:endParaRPr lang="es-ES" sz="3000" dirty="0">
              <a:solidFill>
                <a:srgbClr val="FF0000"/>
              </a:solidFill>
            </a:endParaRPr>
          </a:p>
          <a:p>
            <a:pPr algn="ctr"/>
            <a:endParaRPr lang="es-ES" sz="3000" dirty="0">
              <a:solidFill>
                <a:srgbClr val="FF0000"/>
              </a:solidFill>
            </a:endParaRPr>
          </a:p>
          <a:p>
            <a:pPr algn="ctr"/>
            <a:endParaRPr lang="es-ES" sz="3000" dirty="0">
              <a:solidFill>
                <a:srgbClr val="FF0000"/>
              </a:solidFill>
            </a:endParaRPr>
          </a:p>
          <a:p>
            <a:pPr algn="ctr"/>
            <a:r>
              <a:rPr lang="es-ES" sz="3000" dirty="0" err="1">
                <a:solidFill>
                  <a:srgbClr val="FF0000"/>
                </a:solidFill>
              </a:rPr>
              <a:t>Eskerrik</a:t>
            </a:r>
            <a:r>
              <a:rPr lang="es-ES" sz="3000" dirty="0">
                <a:solidFill>
                  <a:srgbClr val="FF0000"/>
                </a:solidFill>
              </a:rPr>
              <a:t> </a:t>
            </a:r>
            <a:r>
              <a:rPr lang="es-ES" sz="3000" dirty="0" err="1">
                <a:solidFill>
                  <a:srgbClr val="FF0000"/>
                </a:solidFill>
              </a:rPr>
              <a:t>asko</a:t>
            </a:r>
            <a:r>
              <a:rPr lang="es-ES" sz="3000" dirty="0">
                <a:solidFill>
                  <a:srgbClr val="FF0000"/>
                </a:solidFill>
              </a:rPr>
              <a:t> zure </a:t>
            </a:r>
            <a:r>
              <a:rPr lang="es-ES" sz="3000" dirty="0" err="1">
                <a:solidFill>
                  <a:srgbClr val="FF0000"/>
                </a:solidFill>
              </a:rPr>
              <a:t>arretagatik</a:t>
            </a:r>
            <a:endParaRPr lang="es-ES" sz="3000" dirty="0">
              <a:solidFill>
                <a:srgbClr val="FF0000"/>
              </a:solidFill>
            </a:endParaRPr>
          </a:p>
          <a:p>
            <a:pPr algn="ctr"/>
            <a:endParaRPr lang="es-ES" sz="3000" dirty="0">
              <a:solidFill>
                <a:srgbClr val="FF0000"/>
              </a:solidFill>
            </a:endParaRPr>
          </a:p>
          <a:p>
            <a:pPr algn="ctr"/>
            <a:endParaRPr lang="es-ES" sz="3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11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8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7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>
          <a:extLst>
            <a:ext uri="{FF2B5EF4-FFF2-40B4-BE49-F238E27FC236}">
              <a16:creationId xmlns:a16="http://schemas.microsoft.com/office/drawing/2014/main" id="{EF91866C-7A68-68AD-A167-88BD75A4C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52">
            <a:extLst>
              <a:ext uri="{FF2B5EF4-FFF2-40B4-BE49-F238E27FC236}">
                <a16:creationId xmlns:a16="http://schemas.microsoft.com/office/drawing/2014/main" id="{4D79E136-155E-07F4-8F10-5BE513893C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4400" y="461533"/>
            <a:ext cx="10903200" cy="742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Key Features Affecting Air Quality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39" name="Google Shape;1139;p52">
            <a:extLst>
              <a:ext uri="{FF2B5EF4-FFF2-40B4-BE49-F238E27FC236}">
                <a16:creationId xmlns:a16="http://schemas.microsoft.com/office/drawing/2014/main" id="{D9BA1F8E-9E4D-094F-2F06-D7EA75983DC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32700" y="3317967"/>
            <a:ext cx="2996800" cy="241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s-ES" sz="2400" dirty="0">
                <a:solidFill>
                  <a:schemeClr val="accent1"/>
                </a:solidFill>
              </a:rPr>
              <a:t>SO2 (</a:t>
            </a:r>
            <a:r>
              <a:rPr lang="es-ES" sz="2400" dirty="0" err="1">
                <a:solidFill>
                  <a:schemeClr val="accent1"/>
                </a:solidFill>
              </a:rPr>
              <a:t>Sulfur</a:t>
            </a:r>
            <a:r>
              <a:rPr lang="es-ES" sz="2400" dirty="0">
                <a:solidFill>
                  <a:schemeClr val="accent1"/>
                </a:solidFill>
              </a:rPr>
              <a:t> </a:t>
            </a:r>
            <a:r>
              <a:rPr lang="es-ES" sz="2400" dirty="0" err="1">
                <a:solidFill>
                  <a:schemeClr val="accent1"/>
                </a:solidFill>
              </a:rPr>
              <a:t>Dioxide</a:t>
            </a:r>
            <a:r>
              <a:rPr lang="es-ES" sz="2400" dirty="0">
                <a:solidFill>
                  <a:schemeClr val="accent1"/>
                </a:solidFill>
              </a:rPr>
              <a:t>):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1140" name="Google Shape;1140;p52">
            <a:extLst>
              <a:ext uri="{FF2B5EF4-FFF2-40B4-BE49-F238E27FC236}">
                <a16:creationId xmlns:a16="http://schemas.microsoft.com/office/drawing/2014/main" id="{372A658D-6772-2C0D-91B9-4382FD1A5F1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032700" y="3775871"/>
            <a:ext cx="2996800" cy="2201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Volcanic gas or </a:t>
            </a:r>
            <a:r>
              <a:rPr lang="en-US" dirty="0" err="1">
                <a:solidFill>
                  <a:schemeClr val="tx1"/>
                </a:solidFill>
              </a:rPr>
              <a:t>sulfufric</a:t>
            </a:r>
            <a:r>
              <a:rPr lang="en-US" dirty="0">
                <a:solidFill>
                  <a:schemeClr val="tx1"/>
                </a:solidFill>
              </a:rPr>
              <a:t> burning in fossil fuel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41" name="Google Shape;1141;p52">
            <a:extLst>
              <a:ext uri="{FF2B5EF4-FFF2-40B4-BE49-F238E27FC236}">
                <a16:creationId xmlns:a16="http://schemas.microsoft.com/office/drawing/2014/main" id="{723F53E1-64E7-9360-523E-568799F115B5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8626132" y="3318739"/>
            <a:ext cx="3261067" cy="240828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s-ES" sz="2000" dirty="0">
                <a:solidFill>
                  <a:schemeClr val="accent1"/>
                </a:solidFill>
              </a:rPr>
              <a:t>PM2.5 (</a:t>
            </a:r>
            <a:r>
              <a:rPr lang="es-ES" sz="2000" dirty="0" err="1">
                <a:solidFill>
                  <a:schemeClr val="accent1"/>
                </a:solidFill>
              </a:rPr>
              <a:t>Particulate</a:t>
            </a:r>
            <a:r>
              <a:rPr lang="es-ES" sz="2000" dirty="0">
                <a:solidFill>
                  <a:schemeClr val="accent1"/>
                </a:solidFill>
              </a:rPr>
              <a:t> </a:t>
            </a:r>
            <a:r>
              <a:rPr lang="es-ES" sz="2000" dirty="0" err="1">
                <a:solidFill>
                  <a:schemeClr val="accent1"/>
                </a:solidFill>
              </a:rPr>
              <a:t>Matter</a:t>
            </a:r>
            <a:r>
              <a:rPr lang="es-ES" sz="2000" dirty="0">
                <a:solidFill>
                  <a:schemeClr val="accent1"/>
                </a:solidFill>
              </a:rPr>
              <a:t> 2.5):</a:t>
            </a:r>
            <a:endParaRPr sz="2000" dirty="0">
              <a:solidFill>
                <a:schemeClr val="accent1"/>
              </a:solidFill>
            </a:endParaRPr>
          </a:p>
        </p:txBody>
      </p:sp>
      <p:sp>
        <p:nvSpPr>
          <p:cNvPr id="1142" name="Google Shape;1142;p52">
            <a:extLst>
              <a:ext uri="{FF2B5EF4-FFF2-40B4-BE49-F238E27FC236}">
                <a16:creationId xmlns:a16="http://schemas.microsoft.com/office/drawing/2014/main" id="{5FD6B455-90F9-8421-FCC5-FC43A1B6B7EB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8574808" y="3678478"/>
            <a:ext cx="3494986" cy="2201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b="0" i="0" dirty="0"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ndustry</a:t>
            </a:r>
            <a:r>
              <a:rPr 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and fuel oil, c</a:t>
            </a:r>
            <a:r>
              <a:rPr lang="en-US" b="0" i="0" dirty="0"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onstruction site, transboundary, industry, open burning or Traffic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43" name="Google Shape;1143;p52">
            <a:extLst>
              <a:ext uri="{FF2B5EF4-FFF2-40B4-BE49-F238E27FC236}">
                <a16:creationId xmlns:a16="http://schemas.microsoft.com/office/drawing/2014/main" id="{FB66943C-BB7E-59AA-D35B-57043C345FF3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4829417" y="3317967"/>
            <a:ext cx="2996800" cy="241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s-ES" sz="1800" dirty="0">
                <a:solidFill>
                  <a:schemeClr val="accent1"/>
                </a:solidFill>
              </a:rPr>
              <a:t>PM10 (</a:t>
            </a:r>
            <a:r>
              <a:rPr lang="es-ES" sz="1800" dirty="0" err="1">
                <a:solidFill>
                  <a:schemeClr val="accent1"/>
                </a:solidFill>
              </a:rPr>
              <a:t>Particulate</a:t>
            </a:r>
            <a:r>
              <a:rPr lang="es-ES" sz="1800" dirty="0">
                <a:solidFill>
                  <a:schemeClr val="accent1"/>
                </a:solidFill>
              </a:rPr>
              <a:t> </a:t>
            </a:r>
            <a:r>
              <a:rPr lang="es-ES" sz="1800" dirty="0" err="1">
                <a:solidFill>
                  <a:schemeClr val="accent1"/>
                </a:solidFill>
              </a:rPr>
              <a:t>Matter</a:t>
            </a:r>
            <a:r>
              <a:rPr lang="es-ES" sz="1800" dirty="0">
                <a:solidFill>
                  <a:schemeClr val="accent1"/>
                </a:solidFill>
              </a:rPr>
              <a:t> 10):</a:t>
            </a:r>
            <a:endParaRPr sz="1800" dirty="0">
              <a:solidFill>
                <a:schemeClr val="accent1"/>
              </a:solidFill>
            </a:endParaRPr>
          </a:p>
        </p:txBody>
      </p:sp>
      <p:sp>
        <p:nvSpPr>
          <p:cNvPr id="1144" name="Google Shape;1144;p52">
            <a:extLst>
              <a:ext uri="{FF2B5EF4-FFF2-40B4-BE49-F238E27FC236}">
                <a16:creationId xmlns:a16="http://schemas.microsoft.com/office/drawing/2014/main" id="{7BD65CCA-F5C4-C10E-DA50-FFAADC6C43F2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4829417" y="3775871"/>
            <a:ext cx="2996800" cy="2201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Particles can penetrate the lungs. produced by Dust, 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wildfires and brush/waste burning, industrial sources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0D38ED-324D-E007-0FDD-4ACCE12ABEB2}"/>
              </a:ext>
            </a:extLst>
          </p:cNvPr>
          <p:cNvSpPr>
            <a:spLocks noGrp="1"/>
          </p:cNvSpPr>
          <p:nvPr>
            <p:ph type="pic" idx="7"/>
          </p:nvPr>
        </p:nvSpPr>
        <p:spPr/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7D7390-8778-374D-CBF2-31323A1C7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700" y="1540342"/>
            <a:ext cx="3048425" cy="1667108"/>
          </a:xfrm>
          <a:prstGeom prst="rect">
            <a:avLst/>
          </a:prstGeo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E6604B4C-78B2-0089-499E-76F2A99986BB}"/>
              </a:ext>
            </a:extLst>
          </p:cNvPr>
          <p:cNvPicPr>
            <a:picLocks noGrp="1" noChangeAspect="1"/>
          </p:cNvPicPr>
          <p:nvPr>
            <p:ph type="pic" idx="8"/>
          </p:nvPr>
        </p:nvPicPr>
        <p:blipFill>
          <a:blip r:embed="rId4"/>
          <a:srcRect t="16615" b="16615"/>
          <a:stretch/>
        </p:blipFill>
        <p:spPr/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A906B3-D787-3452-95D6-79ABECC61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4926" y="1575959"/>
            <a:ext cx="3048041" cy="15323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20C7C9-32C0-4F45-2B94-C22F0176F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9417" y="1422612"/>
            <a:ext cx="3048425" cy="17299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8B1693-4E37-7D3A-C033-F20BF22EA3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7848" y="1477502"/>
            <a:ext cx="3494986" cy="172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267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52"/>
          <p:cNvSpPr txBox="1">
            <a:spLocks noGrp="1"/>
          </p:cNvSpPr>
          <p:nvPr>
            <p:ph type="title"/>
          </p:nvPr>
        </p:nvSpPr>
        <p:spPr>
          <a:xfrm>
            <a:off x="644400" y="461533"/>
            <a:ext cx="10903200" cy="742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Key Features Affecting Air Quality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39" name="Google Shape;1139;p52"/>
          <p:cNvSpPr txBox="1">
            <a:spLocks noGrp="1"/>
          </p:cNvSpPr>
          <p:nvPr>
            <p:ph type="subTitle" idx="1"/>
          </p:nvPr>
        </p:nvSpPr>
        <p:spPr>
          <a:xfrm>
            <a:off x="1032700" y="3317967"/>
            <a:ext cx="2996800" cy="241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 sz="2400" dirty="0">
                <a:solidFill>
                  <a:schemeClr val="accent1"/>
                </a:solidFill>
              </a:rPr>
              <a:t>Nitrogen Dioxide (NO2)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1140" name="Google Shape;1140;p52"/>
          <p:cNvSpPr txBox="1">
            <a:spLocks noGrp="1"/>
          </p:cNvSpPr>
          <p:nvPr>
            <p:ph type="body" idx="2"/>
          </p:nvPr>
        </p:nvSpPr>
        <p:spPr>
          <a:xfrm>
            <a:off x="1032700" y="3775870"/>
            <a:ext cx="3295600" cy="2411569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formed during the process of nitride combustion. Nitride is the product of nitrogen oxide photochemical reaction.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41" name="Google Shape;1141;p52"/>
          <p:cNvSpPr txBox="1">
            <a:spLocks noGrp="1"/>
          </p:cNvSpPr>
          <p:nvPr>
            <p:ph type="subTitle" idx="3"/>
          </p:nvPr>
        </p:nvSpPr>
        <p:spPr>
          <a:xfrm>
            <a:off x="8626133" y="3318739"/>
            <a:ext cx="2996800" cy="241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 sz="2400" dirty="0">
                <a:solidFill>
                  <a:schemeClr val="accent1"/>
                </a:solidFill>
              </a:rPr>
              <a:t>Carbon Monoxide (CO)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1142" name="Google Shape;1142;p52"/>
          <p:cNvSpPr txBox="1">
            <a:spLocks noGrp="1"/>
          </p:cNvSpPr>
          <p:nvPr>
            <p:ph type="body" idx="4"/>
          </p:nvPr>
        </p:nvSpPr>
        <p:spPr>
          <a:xfrm>
            <a:off x="8550800" y="3552268"/>
            <a:ext cx="3445904" cy="4479212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211662" indent="0" algn="l" fontAlgn="base">
              <a:lnSpc>
                <a:spcPts val="2250"/>
              </a:lnSpc>
              <a:spcBef>
                <a:spcPts val="2625"/>
              </a:spcBef>
              <a:spcAft>
                <a:spcPts val="2625"/>
              </a:spcAft>
              <a:buNone/>
            </a:pPr>
            <a:r>
              <a:rPr 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Forest fire, methane nitridation, biological activity or incomplete combustion </a:t>
            </a:r>
            <a:r>
              <a:rPr lang="en-US" b="0" i="0" dirty="0"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of fuel.</a:t>
            </a:r>
          </a:p>
          <a:p>
            <a:br>
              <a:rPr lang="en-US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  <p:sp>
        <p:nvSpPr>
          <p:cNvPr id="1143" name="Google Shape;1143;p52"/>
          <p:cNvSpPr txBox="1">
            <a:spLocks noGrp="1"/>
          </p:cNvSpPr>
          <p:nvPr>
            <p:ph type="subTitle" idx="5"/>
          </p:nvPr>
        </p:nvSpPr>
        <p:spPr>
          <a:xfrm>
            <a:off x="4829417" y="3317967"/>
            <a:ext cx="2996800" cy="241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 sz="2400" dirty="0">
                <a:solidFill>
                  <a:schemeClr val="accent1"/>
                </a:solidFill>
              </a:rPr>
              <a:t>Ozone (O3)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1144" name="Google Shape;1144;p52"/>
          <p:cNvSpPr txBox="1">
            <a:spLocks noGrp="1"/>
          </p:cNvSpPr>
          <p:nvPr>
            <p:ph type="body" idx="6"/>
          </p:nvPr>
        </p:nvSpPr>
        <p:spPr>
          <a:xfrm>
            <a:off x="4716598" y="3772222"/>
            <a:ext cx="3445904" cy="2201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Secondary pollutants from nitrogen oxide, reactive hydrocarbons, or photochemical reaction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145" name="Google Shape;1145;p52"/>
          <p:cNvPicPr preferRelativeResize="0">
            <a:picLocks noGrp="1"/>
          </p:cNvPicPr>
          <p:nvPr>
            <p:ph type="pic" idx="7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8565" y="1587333"/>
            <a:ext cx="2265071" cy="1509600"/>
          </a:xfrm>
          <a:prstGeom prst="rect">
            <a:avLst/>
          </a:prstGeom>
        </p:spPr>
      </p:pic>
      <p:pic>
        <p:nvPicPr>
          <p:cNvPr id="1146" name="Google Shape;1146;p52"/>
          <p:cNvPicPr preferRelativeResize="0">
            <a:picLocks noGrp="1"/>
          </p:cNvPicPr>
          <p:nvPr>
            <p:ph type="pic" idx="8"/>
          </p:nvPr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9421" y="1587333"/>
            <a:ext cx="1996825" cy="1509600"/>
          </a:xfrm>
          <a:prstGeom prst="rect">
            <a:avLst/>
          </a:prstGeom>
        </p:spPr>
      </p:pic>
      <p:pic>
        <p:nvPicPr>
          <p:cNvPr id="1147" name="Google Shape;1147;p52"/>
          <p:cNvPicPr preferRelativeResize="0">
            <a:picLocks noGrp="1"/>
          </p:cNvPicPr>
          <p:nvPr>
            <p:ph type="pic" idx="9"/>
          </p:nvPr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69767" y="1587334"/>
            <a:ext cx="1509597" cy="15095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908" y="172994"/>
            <a:ext cx="10396882" cy="1151965"/>
          </a:xfrm>
        </p:spPr>
        <p:txBody>
          <a:bodyPr spcFirstLastPara="1" vert="horz" wrap="square" lIns="0" tIns="0" rIns="0" bIns="0" rtlCol="0" anchor="t" anchorCtr="0">
            <a:normAutofit/>
          </a:bodyPr>
          <a:lstStyle/>
          <a:p>
            <a:pPr>
              <a:spcBef>
                <a:spcPts val="0"/>
              </a:spcBef>
              <a:buClr>
                <a:schemeClr val="accent4"/>
              </a:buClr>
              <a:buSzPts val="2000"/>
            </a:pPr>
            <a:r>
              <a:rPr sz="48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Data 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674" y="930208"/>
            <a:ext cx="10396883" cy="5531551"/>
          </a:xfrm>
        </p:spPr>
        <p:txBody>
          <a:bodyPr>
            <a:normAutofit fontScale="92500" lnSpcReduction="10000"/>
          </a:bodyPr>
          <a:lstStyle/>
          <a:p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from </a:t>
            </a:r>
            <a:r>
              <a:rPr lang="es-E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Iranian</a:t>
            </a:r>
            <a:r>
              <a:rPr lang="es-E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</a:t>
            </a:r>
            <a:r>
              <a:rPr lang="es-E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Organizaion</a:t>
            </a:r>
            <a:r>
              <a:rPr lang="es-E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s-E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2123</a:t>
            </a:r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 </a:t>
            </a:r>
            <a:r>
              <a:rPr lang="es-E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polution</a:t>
            </a:r>
            <a:r>
              <a:rPr lang="es-E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stations</a:t>
            </a:r>
            <a:endParaRPr lang="es-E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Metrics included:</a:t>
            </a:r>
            <a:endParaRPr lang="es-E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 (</a:t>
            </a:r>
            <a:r>
              <a:rPr lang="es-E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Carbon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Monoxide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buNone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O3 (Ozone)</a:t>
            </a:r>
          </a:p>
          <a:p>
            <a:pPr marL="457200" lvl="1" indent="0">
              <a:buNone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NO2 (</a:t>
            </a:r>
            <a:r>
              <a:rPr lang="es-E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Nitrogen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Dioxide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	</a:t>
            </a:r>
          </a:p>
          <a:p>
            <a:pPr marL="457200" lvl="1" indent="0">
              <a:buNone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SO2 (</a:t>
            </a:r>
            <a:r>
              <a:rPr lang="es-E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Sulfur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Dioxide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			</a:t>
            </a:r>
          </a:p>
          <a:p>
            <a:pPr marL="457200" lvl="1" indent="0">
              <a:buNone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PM10 (</a:t>
            </a:r>
            <a:r>
              <a:rPr lang="es-E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Particulate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Matter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10)</a:t>
            </a:r>
          </a:p>
          <a:p>
            <a:pPr marL="457200" lvl="1" indent="0">
              <a:buNone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PM2.5 (</a:t>
            </a:r>
            <a:r>
              <a:rPr lang="es-E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Particulate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Matter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2.5)	</a:t>
            </a:r>
          </a:p>
          <a:p>
            <a:pPr marL="0" indent="0">
              <a:buNone/>
            </a:pPr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Target: </a:t>
            </a:r>
          </a:p>
          <a:p>
            <a:pPr marL="0" indent="0">
              <a:buNone/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AQI (Air </a:t>
            </a:r>
            <a:r>
              <a:rPr lang="es-E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Quality</a:t>
            </a: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  <a:defRPr sz="1800"/>
            </a:pPr>
            <a:r>
              <a:rPr lang="es-E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Creating</a:t>
            </a:r>
            <a:r>
              <a:rPr lang="es-E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targets </a:t>
            </a:r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s-E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 sz="1800"/>
            </a:pPr>
            <a:r>
              <a:rPr lang="es-E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AQI </a:t>
            </a:r>
            <a:r>
              <a:rPr lang="es-E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 sz="1800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AQI Average</a:t>
            </a:r>
          </a:p>
          <a:p>
            <a:pPr marL="0" indent="0">
              <a:buNone/>
              <a:defRPr sz="1800"/>
            </a:pPr>
            <a:endParaRPr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5CFBD1-35B3-ACC4-E2F0-B43573B8F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720" y="1324959"/>
            <a:ext cx="6812280" cy="558441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7F7FE-D1B7-781D-A79F-F4EDAC352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77" y="119510"/>
            <a:ext cx="10396882" cy="1151965"/>
          </a:xfrm>
        </p:spPr>
        <p:txBody>
          <a:bodyPr>
            <a:normAutofit/>
          </a:bodyPr>
          <a:lstStyle/>
          <a:p>
            <a:r>
              <a:rPr lang="es-ES" sz="4800" b="1" dirty="0" err="1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Problems</a:t>
            </a:r>
            <a:r>
              <a:rPr lang="es-ES" sz="4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48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in </a:t>
            </a:r>
            <a:r>
              <a:rPr lang="es-ES" sz="4800" b="1" dirty="0" err="1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the</a:t>
            </a:r>
            <a:r>
              <a:rPr lang="es-ES" sz="48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 data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88A821-517C-2785-FC6C-7700EEBBE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71475"/>
            <a:ext cx="10396883" cy="5038183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Values: Resolved using the median.</a:t>
            </a: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Duplicated Rows: Removed.</a:t>
            </a: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 Names and Contents: Originally written in Persian; converted to English.</a:t>
            </a:r>
            <a:endParaRPr lang="es-E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  <a:defRPr sz="1800"/>
            </a:pPr>
            <a:endParaRPr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CB252F-DA72-7871-8AF2-47DC4A141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88" y="4160520"/>
            <a:ext cx="11785223" cy="242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92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C8404-4921-B449-4A93-CFCED6C29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s-ES" b="1" dirty="0"/>
              <a:t>AQI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310004-D4B2-3D13-3580-0A685CAA7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39331"/>
            <a:ext cx="5860026" cy="386505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EEF1C2-69B3-0F6E-7063-311DA45D3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957" y="1739329"/>
            <a:ext cx="6353043" cy="386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401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C93C-ED50-8240-9798-191C9BF0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2373999" cy="1325563"/>
          </a:xfrm>
        </p:spPr>
        <p:txBody>
          <a:bodyPr/>
          <a:lstStyle/>
          <a:p>
            <a:pPr algn="ctr"/>
            <a:r>
              <a:rPr lang="es-ES" b="1" dirty="0" err="1"/>
              <a:t>Heatmap</a:t>
            </a:r>
            <a:endParaRPr lang="es-E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E3A87-2040-DB1A-22A5-4805BD87E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96593-F3C7-7E85-C36E-079CB045D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375" y="0"/>
            <a:ext cx="9335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380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69EFD-C0B4-F892-72D5-FA04F43D3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C20B5-91AE-5AEF-A6F1-624E4C0E9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8275"/>
            <a:ext cx="10515600" cy="1325563"/>
          </a:xfrm>
        </p:spPr>
        <p:txBody>
          <a:bodyPr/>
          <a:lstStyle/>
          <a:p>
            <a:r>
              <a:rPr lang="es-ES" b="1" dirty="0" err="1"/>
              <a:t>Regression</a:t>
            </a:r>
            <a:endParaRPr lang="es-ES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2037842-76FE-FBEA-2607-F6F7F77FD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942970"/>
              </p:ext>
            </p:extLst>
          </p:nvPr>
        </p:nvGraphicFramePr>
        <p:xfrm>
          <a:off x="106681" y="903331"/>
          <a:ext cx="11475721" cy="621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192">
                  <a:extLst>
                    <a:ext uri="{9D8B030D-6E8A-4147-A177-3AD203B41FA5}">
                      <a16:colId xmlns:a16="http://schemas.microsoft.com/office/drawing/2014/main" val="1565574285"/>
                    </a:ext>
                  </a:extLst>
                </a:gridCol>
                <a:gridCol w="2021630">
                  <a:extLst>
                    <a:ext uri="{9D8B030D-6E8A-4147-A177-3AD203B41FA5}">
                      <a16:colId xmlns:a16="http://schemas.microsoft.com/office/drawing/2014/main" val="2326736414"/>
                    </a:ext>
                  </a:extLst>
                </a:gridCol>
                <a:gridCol w="2007770">
                  <a:extLst>
                    <a:ext uri="{9D8B030D-6E8A-4147-A177-3AD203B41FA5}">
                      <a16:colId xmlns:a16="http://schemas.microsoft.com/office/drawing/2014/main" val="2523292424"/>
                    </a:ext>
                  </a:extLst>
                </a:gridCol>
                <a:gridCol w="1578828">
                  <a:extLst>
                    <a:ext uri="{9D8B030D-6E8A-4147-A177-3AD203B41FA5}">
                      <a16:colId xmlns:a16="http://schemas.microsoft.com/office/drawing/2014/main" val="529335773"/>
                    </a:ext>
                  </a:extLst>
                </a:gridCol>
                <a:gridCol w="5228301">
                  <a:extLst>
                    <a:ext uri="{9D8B030D-6E8A-4147-A177-3AD203B41FA5}">
                      <a16:colId xmlns:a16="http://schemas.microsoft.com/office/drawing/2014/main" val="682258468"/>
                    </a:ext>
                  </a:extLst>
                </a:gridCol>
              </a:tblGrid>
              <a:tr h="35857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Rank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Model</a:t>
                      </a:r>
                      <a:endParaRPr lang="es-E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   MAE   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R²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Hyperparametrs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397185"/>
                  </a:ext>
                </a:extLst>
              </a:tr>
              <a:tr h="847046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Gradient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Boosting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4.576557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0.909186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learning_rate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0.05,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max_depth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10,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min_samples_split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10,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n_estimators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300,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subsample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0.8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614524"/>
                  </a:ext>
                </a:extLst>
              </a:tr>
              <a:tr h="847046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</a:t>
                      </a:r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Forest</a:t>
                      </a:r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4.947887 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0.905484 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max_depth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max_features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min_samples_leaf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1,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min_samples_split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2,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n_estimators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300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033765"/>
                  </a:ext>
                </a:extLst>
              </a:tr>
              <a:tr h="592933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XGBoost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4.962615  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0.905852 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learning_rate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0.1,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max_depth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7,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n_estimators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150,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subsample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0.8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583381"/>
                  </a:ext>
                </a:extLst>
              </a:tr>
              <a:tr h="592933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KNN</a:t>
                      </a:r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5.127256 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0.873260 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metric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 manhattan ,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n_neighbors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2,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weights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590997"/>
                  </a:ext>
                </a:extLst>
              </a:tr>
              <a:tr h="847046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Decision</a:t>
                      </a:r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Tree</a:t>
                      </a:r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5.332536 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0.857144 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criterion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squared_error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,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max_depth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max_features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min_samples_leaf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1,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min_samples_split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2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218643"/>
                  </a:ext>
                </a:extLst>
              </a:tr>
              <a:tr h="35857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SVR</a:t>
                      </a:r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6.478604 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0.813697 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 : 100,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degree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1,  gamma :  auto ,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kernel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rbf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457784"/>
                  </a:ext>
                </a:extLst>
              </a:tr>
              <a:tr h="35857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ElasticNet</a:t>
                      </a:r>
                      <a:endParaRPr lang="es-E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13.003160 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0.693486 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alpha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0.7543120063354622,  l1_ratio : 1.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78578"/>
                  </a:ext>
                </a:extLst>
              </a:tr>
              <a:tr h="35857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Lasso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13.003974 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0.693382 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alpha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0.774263682681127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87663"/>
                  </a:ext>
                </a:extLst>
              </a:tr>
              <a:tr h="35857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Linear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Regression</a:t>
                      </a:r>
                      <a:endParaRPr lang="es-E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13.018671 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0.691836 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848591"/>
                  </a:ext>
                </a:extLst>
              </a:tr>
              <a:tr h="35857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Ridge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13.018671 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0.691836 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alpha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0.0001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517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1222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8073</TotalTime>
  <Words>1216</Words>
  <Application>Microsoft Office PowerPoint</Application>
  <PresentationFormat>Widescreen</PresentationFormat>
  <Paragraphs>276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Microsoft JhengHei</vt:lpstr>
      <vt:lpstr>Arial</vt:lpstr>
      <vt:lpstr>Arial Black</vt:lpstr>
      <vt:lpstr>Calibri</vt:lpstr>
      <vt:lpstr>Calibri Light</vt:lpstr>
      <vt:lpstr>Consolas</vt:lpstr>
      <vt:lpstr>DM Sans</vt:lpstr>
      <vt:lpstr>Google Sans</vt:lpstr>
      <vt:lpstr>Symbol</vt:lpstr>
      <vt:lpstr>Times New Roman</vt:lpstr>
      <vt:lpstr>Office Theme</vt:lpstr>
      <vt:lpstr>Air Quality Prediction  </vt:lpstr>
      <vt:lpstr>What is Air Quality?</vt:lpstr>
      <vt:lpstr>Key Features Affecting Air Quality</vt:lpstr>
      <vt:lpstr>Key Features Affecting Air Quality</vt:lpstr>
      <vt:lpstr>Data Source</vt:lpstr>
      <vt:lpstr>Problems in the data</vt:lpstr>
      <vt:lpstr>AQI</vt:lpstr>
      <vt:lpstr>Heatmap</vt:lpstr>
      <vt:lpstr>Regression</vt:lpstr>
      <vt:lpstr>Regression</vt:lpstr>
      <vt:lpstr>Regression</vt:lpstr>
      <vt:lpstr>Classification</vt:lpstr>
      <vt:lpstr>Classification</vt:lpstr>
      <vt:lpstr>Classification</vt:lpstr>
      <vt:lpstr>Deep Learning-MPLs-Classification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</vt:lpstr>
      <vt:lpstr>Future Directions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Arman naeini</dc:creator>
  <cp:lastModifiedBy>Arman naeini</cp:lastModifiedBy>
  <cp:revision>329</cp:revision>
  <dcterms:created xsi:type="dcterms:W3CDTF">2024-11-06T11:27:40Z</dcterms:created>
  <dcterms:modified xsi:type="dcterms:W3CDTF">2024-12-19T22:02:55Z</dcterms:modified>
</cp:coreProperties>
</file>